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3" r:id="rId1"/>
  </p:sldMasterIdLst>
  <p:notesMasterIdLst>
    <p:notesMasterId r:id="rId31"/>
  </p:notesMasterIdLst>
  <p:sldIdLst>
    <p:sldId id="1627" r:id="rId2"/>
    <p:sldId id="1684" r:id="rId3"/>
    <p:sldId id="1702" r:id="rId4"/>
    <p:sldId id="2076138163" r:id="rId5"/>
    <p:sldId id="2076138153" r:id="rId6"/>
    <p:sldId id="2076138154" r:id="rId7"/>
    <p:sldId id="2076138164" r:id="rId8"/>
    <p:sldId id="1747" r:id="rId9"/>
    <p:sldId id="2076138165" r:id="rId10"/>
    <p:sldId id="2076138161" r:id="rId11"/>
    <p:sldId id="2076138166" r:id="rId12"/>
    <p:sldId id="2076138168" r:id="rId13"/>
    <p:sldId id="2076138167" r:id="rId14"/>
    <p:sldId id="1699" r:id="rId15"/>
    <p:sldId id="2076138158" r:id="rId16"/>
    <p:sldId id="2076138156" r:id="rId17"/>
    <p:sldId id="2076138174" r:id="rId18"/>
    <p:sldId id="2076138159" r:id="rId19"/>
    <p:sldId id="1764" r:id="rId20"/>
    <p:sldId id="2076138157" r:id="rId21"/>
    <p:sldId id="2076138169" r:id="rId22"/>
    <p:sldId id="2076138170" r:id="rId23"/>
    <p:sldId id="1759" r:id="rId24"/>
    <p:sldId id="2076138147" r:id="rId25"/>
    <p:sldId id="2076138173" r:id="rId26"/>
    <p:sldId id="2076138171" r:id="rId27"/>
    <p:sldId id="2076138172" r:id="rId28"/>
    <p:sldId id="1891" r:id="rId29"/>
    <p:sldId id="1780"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gration" id="{92C71504-5695-4B83-97D6-34CAA4CCBB58}">
          <p14:sldIdLst>
            <p14:sldId id="1627"/>
            <p14:sldId id="1684"/>
            <p14:sldId id="1702"/>
            <p14:sldId id="2076138163"/>
            <p14:sldId id="2076138153"/>
            <p14:sldId id="2076138154"/>
            <p14:sldId id="2076138164"/>
            <p14:sldId id="1747"/>
            <p14:sldId id="2076138165"/>
            <p14:sldId id="2076138161"/>
            <p14:sldId id="2076138166"/>
            <p14:sldId id="2076138168"/>
            <p14:sldId id="2076138167"/>
            <p14:sldId id="1699"/>
            <p14:sldId id="2076138158"/>
            <p14:sldId id="2076138156"/>
            <p14:sldId id="2076138174"/>
            <p14:sldId id="2076138159"/>
            <p14:sldId id="1764"/>
            <p14:sldId id="2076138157"/>
            <p14:sldId id="2076138169"/>
            <p14:sldId id="2076138170"/>
            <p14:sldId id="1759"/>
            <p14:sldId id="2076138147"/>
            <p14:sldId id="2076138173"/>
            <p14:sldId id="2076138171"/>
            <p14:sldId id="2076138172"/>
            <p14:sldId id="1891"/>
          </p14:sldIdLst>
        </p14:section>
        <p14:section name="Old slides" id="{E99C009B-DBBF-4F30-A491-7478E2C5B11F}">
          <p14:sldIdLst>
            <p14:sldId id="17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85730" autoAdjust="0"/>
  </p:normalViewPr>
  <p:slideViewPr>
    <p:cSldViewPr snapToGrid="0">
      <p:cViewPr varScale="1">
        <p:scale>
          <a:sx n="94" d="100"/>
          <a:sy n="94" d="100"/>
        </p:scale>
        <p:origin x="966" y="312"/>
      </p:cViewPr>
      <p:guideLst/>
    </p:cSldViewPr>
  </p:slideViewPr>
  <p:notesTextViewPr>
    <p:cViewPr>
      <p:scale>
        <a:sx n="1" d="1"/>
        <a:sy n="1" d="1"/>
      </p:scale>
      <p:origin x="0" y="0"/>
    </p:cViewPr>
  </p:notesTextViewPr>
  <p:notesViewPr>
    <p:cSldViewPr snapToGrid="0">
      <p:cViewPr varScale="1">
        <p:scale>
          <a:sx n="91" d="100"/>
          <a:sy n="91" d="100"/>
        </p:scale>
        <p:origin x="367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00:45:05.805"/>
    </inkml:context>
    <inkml:brush xml:id="br0">
      <inkml:brushProperty name="width" value="0.1" units="cm"/>
      <inkml:brushProperty name="height" value="0.1" units="cm"/>
      <inkml:brushProperty name="color" value="#E71224"/>
    </inkml:brush>
  </inkml:definitions>
  <inkml:trace contextRef="#ctx0" brushRef="#br0">8143 7643 5631 0 0,'-6'-9'2560'0'0,"-6"-12"-2208"0"0,1-9-4928 0 0,1 1 609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D9CA1-4A12-4327-B19F-AF8FAAE8140B}" type="slidenum">
              <a:rPr lang="en-US" smtClean="0"/>
              <a:t>‹#›</a:t>
            </a:fld>
            <a:endParaRPr lang="en-US" dirty="0"/>
          </a:p>
        </p:txBody>
      </p:sp>
    </p:spTree>
    <p:extLst>
      <p:ext uri="{BB962C8B-B14F-4D97-AF65-F5344CB8AC3E}">
        <p14:creationId xmlns:p14="http://schemas.microsoft.com/office/powerpoint/2010/main" val="3197357932"/>
      </p:ext>
    </p:extLst>
  </p:cSld>
  <p:clrMap bg1="lt1" tx1="dk1" bg2="lt2" tx2="dk2" accent1="accent1" accent2="accent2" accent3="accent3" accent4="accent4" accent5="accent5" accent6="accent6" hlink="hlink" folHlink="folHlink"/>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10</a:t>
            </a:fld>
            <a:endParaRPr lang="en-US" dirty="0"/>
          </a:p>
        </p:txBody>
      </p:sp>
    </p:spTree>
    <p:extLst>
      <p:ext uri="{BB962C8B-B14F-4D97-AF65-F5344CB8AC3E}">
        <p14:creationId xmlns:p14="http://schemas.microsoft.com/office/powerpoint/2010/main" val="2457767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11</a:t>
            </a:fld>
            <a:endParaRPr lang="en-US" dirty="0"/>
          </a:p>
        </p:txBody>
      </p:sp>
    </p:spTree>
    <p:extLst>
      <p:ext uri="{BB962C8B-B14F-4D97-AF65-F5344CB8AC3E}">
        <p14:creationId xmlns:p14="http://schemas.microsoft.com/office/powerpoint/2010/main" val="297717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There are also optimization tools like Azure Cost Management and Azure Advisor. And other tools like TCO calculator and Service Map. </a:t>
            </a:r>
          </a:p>
          <a:p>
            <a:pPr lvl="0"/>
            <a:endParaRPr lang="en-US" dirty="0"/>
          </a:p>
          <a:p>
            <a:r>
              <a:rPr lang="en-US" dirty="0"/>
              <a:t>Migration deployment checklist</a:t>
            </a:r>
          </a:p>
          <a:p>
            <a:r>
              <a:rPr lang="en-US" dirty="0"/>
              <a:t>https://learn.microsoft.com/azure/cloud-adoption-framework/migrate/azure-migration-guide/migrate?tabs=Tools</a:t>
            </a:r>
          </a:p>
          <a:p>
            <a:endParaRPr lang="en-US" dirty="0"/>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pPr/>
              <a:t>12</a:t>
            </a:fld>
            <a:endParaRPr lang="en-US" dirty="0"/>
          </a:p>
        </p:txBody>
      </p:sp>
      <p:sp>
        <p:nvSpPr>
          <p:cNvPr id="7" name="Slide Image Placeholder 6">
            <a:extLst>
              <a:ext uri="{FF2B5EF4-FFF2-40B4-BE49-F238E27FC236}">
                <a16:creationId xmlns:a16="http://schemas.microsoft.com/office/drawing/2014/main" id="{4A01E542-AE74-DC31-D296-45D59141D306}"/>
              </a:ext>
            </a:extLst>
          </p:cNvPr>
          <p:cNvSpPr>
            <a:spLocks noGrp="1" noRot="1" noChangeAspect="1"/>
          </p:cNvSpPr>
          <p:nvPr>
            <p:ph type="sldImg"/>
          </p:nvPr>
        </p:nvSpPr>
        <p:spPr/>
      </p:sp>
    </p:spTree>
    <p:extLst>
      <p:ext uri="{BB962C8B-B14F-4D97-AF65-F5344CB8AC3E}">
        <p14:creationId xmlns:p14="http://schemas.microsoft.com/office/powerpoint/2010/main" val="376929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13</a:t>
            </a:fld>
            <a:endParaRPr lang="en-US" dirty="0"/>
          </a:p>
        </p:txBody>
      </p:sp>
    </p:spTree>
    <p:extLst>
      <p:ext uri="{BB962C8B-B14F-4D97-AF65-F5344CB8AC3E}">
        <p14:creationId xmlns:p14="http://schemas.microsoft.com/office/powerpoint/2010/main" val="575409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effectLst/>
              </a:rPr>
              <a:t>Migration guide: SQL Server to Azure SQL Database</a:t>
            </a:r>
          </a:p>
          <a:p>
            <a:pPr algn="l">
              <a:buFont typeface="+mj-lt"/>
              <a:buNone/>
            </a:pPr>
            <a:r>
              <a:rPr lang="en-US" b="0" i="0" dirty="0">
                <a:effectLst/>
              </a:rPr>
              <a:t>https://learn.microsoft.com/data-migration/sql-server/database/guide</a:t>
            </a:r>
          </a:p>
          <a:p>
            <a:pPr algn="l">
              <a:buFont typeface="+mj-lt"/>
              <a:buNone/>
            </a:pPr>
            <a:endParaRPr lang="en-US" b="0" i="0" dirty="0">
              <a:effectLst/>
            </a:endParaRPr>
          </a:p>
          <a:p>
            <a:pPr algn="l">
              <a:buFont typeface="+mj-lt"/>
              <a:buNone/>
            </a:pPr>
            <a:r>
              <a:rPr lang="en-US" b="0" i="0" dirty="0">
                <a:effectLst/>
              </a:rPr>
              <a:t>Data Migration Assistant</a:t>
            </a:r>
          </a:p>
          <a:p>
            <a:pPr algn="l">
              <a:buFont typeface="+mj-lt"/>
              <a:buNone/>
            </a:pPr>
            <a:r>
              <a:rPr lang="en-US" b="0" i="0" dirty="0">
                <a:effectLst/>
              </a:rPr>
              <a:t>https://learn.microsoft.com/sql/dma/dma-overview?view=sql-server-ver15</a:t>
            </a:r>
          </a:p>
          <a:p>
            <a:pPr algn="l">
              <a:buFont typeface="+mj-lt"/>
              <a:buNone/>
            </a:pPr>
            <a:endParaRPr lang="en-US" b="0" i="0" dirty="0">
              <a:effectLst/>
            </a:endParaRPr>
          </a:p>
          <a:p>
            <a:pPr algn="l">
              <a:buFont typeface="+mj-lt"/>
              <a:buNone/>
            </a:pPr>
            <a:r>
              <a:rPr lang="en-US" b="0" i="0" dirty="0">
                <a:effectLst/>
              </a:rPr>
              <a:t>What is Azure Database Migration Service?</a:t>
            </a:r>
          </a:p>
          <a:p>
            <a:r>
              <a:rPr lang="en-US" dirty="0">
                <a:cs typeface="Segoe UI Light" panose="020B0502040204020203" pitchFamily="34" charset="0"/>
              </a:rPr>
              <a:t>https://learn.microsoft.com/azure/dms/dms-overview</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35771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15</a:t>
            </a:fld>
            <a:endParaRPr lang="en-US" dirty="0"/>
          </a:p>
        </p:txBody>
      </p:sp>
    </p:spTree>
    <p:extLst>
      <p:ext uri="{BB962C8B-B14F-4D97-AF65-F5344CB8AC3E}">
        <p14:creationId xmlns:p14="http://schemas.microsoft.com/office/powerpoint/2010/main" val="1113887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Planning for an Azure File Sync deployment </a:t>
            </a:r>
          </a:p>
          <a:p>
            <a:r>
              <a:rPr lang="en-US" dirty="0"/>
              <a:t>https://learn.microsoft.com/azure/storage/file-sync/file-sync-planning</a:t>
            </a:r>
          </a:p>
          <a:p>
            <a:endParaRPr lang="en-US" dirty="0"/>
          </a:p>
          <a:p>
            <a:r>
              <a:rPr lang="en-US" dirty="0"/>
              <a:t>Migrate to SMB Azure File Shares </a:t>
            </a:r>
          </a:p>
          <a:p>
            <a:r>
              <a:rPr lang="en-US" dirty="0"/>
              <a:t>https://learn.microsoft.com/azure/storage/files/storage-files-migration-overview</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pPr/>
              <a:t>16</a:t>
            </a:fld>
            <a:endParaRPr lang="en-US" dirty="0"/>
          </a:p>
        </p:txBody>
      </p:sp>
      <p:sp>
        <p:nvSpPr>
          <p:cNvPr id="10" name="Slide Image Placeholder 9">
            <a:extLst>
              <a:ext uri="{FF2B5EF4-FFF2-40B4-BE49-F238E27FC236}">
                <a16:creationId xmlns:a16="http://schemas.microsoft.com/office/drawing/2014/main" id="{77130F0D-A732-5B36-E432-5BB6F8A0232C}"/>
              </a:ext>
            </a:extLst>
          </p:cNvPr>
          <p:cNvSpPr>
            <a:spLocks noGrp="1" noRot="1" noChangeAspect="1"/>
          </p:cNvSpPr>
          <p:nvPr>
            <p:ph type="sldImg"/>
          </p:nvPr>
        </p:nvSpPr>
        <p:spPr/>
      </p:sp>
    </p:spTree>
    <p:extLst>
      <p:ext uri="{BB962C8B-B14F-4D97-AF65-F5344CB8AC3E}">
        <p14:creationId xmlns:p14="http://schemas.microsoft.com/office/powerpoint/2010/main" val="206479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38122-5D59-69F7-041E-691B91FC15EE}"/>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6D1F8A7B-34DE-0206-B3F0-8C793D9D7AAC}"/>
              </a:ext>
            </a:extLst>
          </p:cNvPr>
          <p:cNvSpPr>
            <a:spLocks noGrp="1"/>
          </p:cNvSpPr>
          <p:nvPr>
            <p:ph type="body" idx="1"/>
          </p:nvPr>
        </p:nvSpPr>
        <p:spPr/>
        <p:txBody>
          <a:bodyPr/>
          <a:lstStyle/>
          <a:p>
            <a:r>
              <a:rPr lang="en-US" dirty="0"/>
              <a:t>What is Azure Storage Mover</a:t>
            </a:r>
          </a:p>
          <a:p>
            <a:r>
              <a:rPr lang="en-US" dirty="0"/>
              <a:t>https://learn.microsoft.com/azure/storage-mover/service-overview</a:t>
            </a:r>
          </a:p>
          <a:p>
            <a:endParaRPr lang="en-US" dirty="0"/>
          </a:p>
        </p:txBody>
      </p:sp>
      <p:sp>
        <p:nvSpPr>
          <p:cNvPr id="4" name="Slide Number Placeholder 3">
            <a:extLst>
              <a:ext uri="{FF2B5EF4-FFF2-40B4-BE49-F238E27FC236}">
                <a16:creationId xmlns:a16="http://schemas.microsoft.com/office/drawing/2014/main" id="{995A12FF-D5C9-9933-2B7F-50362749008C}"/>
              </a:ext>
            </a:extLst>
          </p:cNvPr>
          <p:cNvSpPr>
            <a:spLocks noGrp="1"/>
          </p:cNvSpPr>
          <p:nvPr>
            <p:ph type="sldNum" sz="quarter" idx="5"/>
          </p:nvPr>
        </p:nvSpPr>
        <p:spPr/>
        <p:txBody>
          <a:bodyPr/>
          <a:lstStyle/>
          <a:p>
            <a:fld id="{79ED9CA1-4A12-4327-B19F-AF8FAAE8140B}" type="slidenum">
              <a:rPr lang="en-US" smtClean="0"/>
              <a:pPr/>
              <a:t>17</a:t>
            </a:fld>
            <a:endParaRPr lang="en-US" dirty="0"/>
          </a:p>
        </p:txBody>
      </p:sp>
      <p:sp>
        <p:nvSpPr>
          <p:cNvPr id="7" name="Slide Image Placeholder 6">
            <a:extLst>
              <a:ext uri="{FF2B5EF4-FFF2-40B4-BE49-F238E27FC236}">
                <a16:creationId xmlns:a16="http://schemas.microsoft.com/office/drawing/2014/main" id="{AC70CDF8-DC28-6199-4E46-E2934BA91539}"/>
              </a:ext>
            </a:extLst>
          </p:cNvPr>
          <p:cNvSpPr>
            <a:spLocks noGrp="1" noRot="1" noChangeAspect="1"/>
          </p:cNvSpPr>
          <p:nvPr>
            <p:ph type="sldImg"/>
          </p:nvPr>
        </p:nvSpPr>
        <p:spPr/>
      </p:sp>
    </p:spTree>
    <p:extLst>
      <p:ext uri="{BB962C8B-B14F-4D97-AF65-F5344CB8AC3E}">
        <p14:creationId xmlns:p14="http://schemas.microsoft.com/office/powerpoint/2010/main" val="1184812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18</a:t>
            </a:fld>
            <a:endParaRPr lang="en-US" dirty="0"/>
          </a:p>
        </p:txBody>
      </p:sp>
    </p:spTree>
    <p:extLst>
      <p:ext uri="{BB962C8B-B14F-4D97-AF65-F5344CB8AC3E}">
        <p14:creationId xmlns:p14="http://schemas.microsoft.com/office/powerpoint/2010/main" val="209097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is Azure Import/Export service? </a:t>
            </a:r>
          </a:p>
          <a:p>
            <a:r>
              <a:rPr lang="en-US" dirty="0"/>
              <a:t>https://learn.microsoft.com/azure/import-export/storage-import-export-service</a:t>
            </a:r>
          </a:p>
          <a:p>
            <a:endParaRPr lang="en-US" dirty="0"/>
          </a:p>
          <a:p>
            <a:r>
              <a:rPr lang="en-US" dirty="0"/>
              <a:t>Export large amounts of data from Azure by using Azure Import/Export (Learn) https://learn.microsoft.com/learn/modules/export-data-with-azure-import-export/</a:t>
            </a:r>
          </a:p>
          <a:p>
            <a:endParaRPr lang="en-US" dirty="0"/>
          </a:p>
          <a:p>
            <a:r>
              <a:rPr lang="en-US" dirty="0"/>
              <a:t>When should you use AzCopy instead of the Azure Import/Export service? Use AzCopy to transfer small to moderate amounts of data online across the network.</a:t>
            </a:r>
          </a:p>
          <a:p>
            <a:r>
              <a:rPr lang="en-US" dirty="0"/>
              <a:t>https://learn.microsoft.com/azure/storage/common/storage-use-azcopy-v10</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
        <p:nvSpPr>
          <p:cNvPr id="9" name="Slide Image Placeholder 8">
            <a:extLst>
              <a:ext uri="{FF2B5EF4-FFF2-40B4-BE49-F238E27FC236}">
                <a16:creationId xmlns:a16="http://schemas.microsoft.com/office/drawing/2014/main" id="{B720F560-84B9-8BDE-D7E8-FEF95BF2BC89}"/>
              </a:ext>
            </a:extLst>
          </p:cNvPr>
          <p:cNvSpPr>
            <a:spLocks noGrp="1" noRot="1" noChangeAspect="1"/>
          </p:cNvSpPr>
          <p:nvPr>
            <p:ph type="sldImg"/>
          </p:nvPr>
        </p:nvSpPr>
        <p:spPr/>
      </p:sp>
    </p:spTree>
    <p:extLst>
      <p:ext uri="{BB962C8B-B14F-4D97-AF65-F5344CB8AC3E}">
        <p14:creationId xmlns:p14="http://schemas.microsoft.com/office/powerpoint/2010/main" val="343149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ltLang="zh-CN" dirty="0"/>
              <a:t>Design a migration solution </a:t>
            </a:r>
          </a:p>
          <a:p>
            <a:pPr lvl="0"/>
            <a:r>
              <a:rPr lang="en-US" altLang="zh-CN" dirty="0"/>
              <a:t>https://learn.microsoft.com/training/modules/design-migrations/ </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
        <p:nvSpPr>
          <p:cNvPr id="9" name="Slide Image Placeholder 8">
            <a:extLst>
              <a:ext uri="{FF2B5EF4-FFF2-40B4-BE49-F238E27FC236}">
                <a16:creationId xmlns:a16="http://schemas.microsoft.com/office/drawing/2014/main" id="{A6F0A206-2162-6D04-81BA-2E7E48CA9041}"/>
              </a:ext>
            </a:extLst>
          </p:cNvPr>
          <p:cNvSpPr>
            <a:spLocks noGrp="1" noRot="1" noChangeAspect="1"/>
          </p:cNvSpPr>
          <p:nvPr>
            <p:ph type="sldImg"/>
          </p:nvPr>
        </p:nvSpPr>
        <p:spPr/>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Azure Data Box (marketing)</a:t>
            </a:r>
          </a:p>
          <a:p>
            <a:r>
              <a:rPr lang="en-US" dirty="0"/>
              <a:t>https://azure.microsoft.com/products/databox</a:t>
            </a:r>
          </a:p>
          <a:p>
            <a:endParaRPr lang="en-US" dirty="0"/>
          </a:p>
          <a:p>
            <a:r>
              <a:rPr lang="en-US" dirty="0"/>
              <a:t>What is Azure Data Box? </a:t>
            </a:r>
          </a:p>
          <a:p>
            <a:r>
              <a:rPr lang="en-US" dirty="0"/>
              <a:t>https://learn.microsoft.com/azure/databox/data-box-overview</a:t>
            </a:r>
          </a:p>
          <a:p>
            <a:endParaRPr lang="en-US" dirty="0"/>
          </a:p>
          <a:p>
            <a:r>
              <a:rPr lang="en-US" dirty="0"/>
              <a:t>Migrate data offline to Azure File Sync with Azure Data Box </a:t>
            </a:r>
          </a:p>
          <a:p>
            <a:r>
              <a:rPr lang="en-US" dirty="0"/>
              <a:t>https://learn.microsoft.com/azure/storage/files/storage-files-migration-server-hybrid-databox</a:t>
            </a:r>
          </a:p>
          <a:p>
            <a:endParaRPr lang="en-US" dirty="0"/>
          </a:p>
          <a:p>
            <a:pPr lvl="0"/>
            <a:r>
              <a:rPr lang="en-US" dirty="0"/>
              <a:t>Move large amounts of data to the cloud by using Azure Data Box family (Learn) https://learn.microsoft.com/learn/modules/move-data-with-azure-data-box/</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
        <p:nvSpPr>
          <p:cNvPr id="9" name="Slide Image Placeholder 8">
            <a:extLst>
              <a:ext uri="{FF2B5EF4-FFF2-40B4-BE49-F238E27FC236}">
                <a16:creationId xmlns:a16="http://schemas.microsoft.com/office/drawing/2014/main" id="{56DE88B6-4D1A-0231-6E11-2EEF91C330CC}"/>
              </a:ext>
            </a:extLst>
          </p:cNvPr>
          <p:cNvSpPr>
            <a:spLocks noGrp="1" noRot="1" noChangeAspect="1"/>
          </p:cNvSpPr>
          <p:nvPr>
            <p:ph type="sldImg"/>
          </p:nvPr>
        </p:nvSpPr>
        <p:spPr/>
      </p:sp>
    </p:spTree>
    <p:extLst>
      <p:ext uri="{BB962C8B-B14F-4D97-AF65-F5344CB8AC3E}">
        <p14:creationId xmlns:p14="http://schemas.microsoft.com/office/powerpoint/2010/main" val="558076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an Azure solution for data transfer </a:t>
            </a:r>
          </a:p>
          <a:p>
            <a:r>
              <a:rPr lang="en-US" dirty="0"/>
              <a:t>https://learn.microsoft.com/azure/storage/common/storage-choose-data-transfer-solution?toc=/azure/storage/blobs/toc.json</a:t>
            </a:r>
          </a:p>
          <a:p>
            <a:endParaRPr lang="en-US" dirty="0"/>
          </a:p>
          <a:p>
            <a:r>
              <a:rPr lang="en-US" dirty="0"/>
              <a:t>Use this slide to broaden the discussion. Not every tool or scenario is covered in class. </a:t>
            </a:r>
          </a:p>
          <a:p>
            <a:endParaRPr lang="en-US" dirty="0"/>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21</a:t>
            </a:fld>
            <a:endParaRPr lang="en-US" dirty="0"/>
          </a:p>
        </p:txBody>
      </p:sp>
    </p:spTree>
    <p:extLst>
      <p:ext uri="{BB962C8B-B14F-4D97-AF65-F5344CB8AC3E}">
        <p14:creationId xmlns:p14="http://schemas.microsoft.com/office/powerpoint/2010/main" val="1074099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22</a:t>
            </a:fld>
            <a:endParaRPr lang="en-US" dirty="0"/>
          </a:p>
        </p:txBody>
      </p:sp>
    </p:spTree>
    <p:extLst>
      <p:ext uri="{BB962C8B-B14F-4D97-AF65-F5344CB8AC3E}">
        <p14:creationId xmlns:p14="http://schemas.microsoft.com/office/powerpoint/2010/main" val="2707689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This module does not have a case study.  Use this slide to review different areas and what BCDR strategy they would use. There is more than one solution. Add to the slide other areas you want to emphasize. Talk thorough considerations and suggested solutions. There are no wrong answers, just better answers depending on the specific situation. </a:t>
            </a:r>
          </a:p>
          <a:p>
            <a:endParaRPr lang="en-US" dirty="0"/>
          </a:p>
          <a:p>
            <a:pPr marL="171450" indent="-171450">
              <a:buFont typeface="Arial" panose="020B0604020202020204" pitchFamily="34" charset="0"/>
              <a:buChar char="•"/>
            </a:pPr>
            <a:r>
              <a:rPr lang="en-US" dirty="0"/>
              <a:t>Media and corporate files – Import/export, blob upload, file sync, virtual machine migration. </a:t>
            </a:r>
          </a:p>
          <a:p>
            <a:pPr marL="171450" indent="-171450">
              <a:buFont typeface="Arial" panose="020B0604020202020204" pitchFamily="34" charset="0"/>
              <a:buChar char="•"/>
            </a:pPr>
            <a:r>
              <a:rPr lang="en-US" dirty="0"/>
              <a:t>Product catalog and marketing literature (database) – DMA, SSMA</a:t>
            </a:r>
          </a:p>
          <a:p>
            <a:pPr marL="171450" indent="-171450">
              <a:buFont typeface="Arial" panose="020B0604020202020204" pitchFamily="34" charset="0"/>
              <a:buChar char="•"/>
            </a:pPr>
            <a:r>
              <a:rPr lang="en-US" dirty="0"/>
              <a:t>On-premises virtual machines – Azure Migrate</a:t>
            </a:r>
          </a:p>
          <a:p>
            <a:pPr marL="171450" indent="-171450">
              <a:buFont typeface="Arial" panose="020B0604020202020204" pitchFamily="34" charset="0"/>
              <a:buChar char="•"/>
            </a:pPr>
            <a:r>
              <a:rPr lang="en-US" dirty="0"/>
              <a:t>On-premises NAS server – File Sync, Data Box</a:t>
            </a:r>
          </a:p>
          <a:p>
            <a:pPr marL="171450" indent="-171450">
              <a:buFont typeface="Arial" panose="020B0604020202020204" pitchFamily="34" charset="0"/>
              <a:buChar char="•"/>
            </a:pPr>
            <a:r>
              <a:rPr lang="en-US" dirty="0"/>
              <a:t>Cloud-based blob storage – automated</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
        <p:nvSpPr>
          <p:cNvPr id="9" name="Slide Image Placeholder 8">
            <a:extLst>
              <a:ext uri="{FF2B5EF4-FFF2-40B4-BE49-F238E27FC236}">
                <a16:creationId xmlns:a16="http://schemas.microsoft.com/office/drawing/2014/main" id="{581E19C9-31A6-16E5-9DF9-C5A63C474B4A}"/>
              </a:ext>
            </a:extLst>
          </p:cNvPr>
          <p:cNvSpPr>
            <a:spLocks noGrp="1" noRot="1" noChangeAspect="1"/>
          </p:cNvSpPr>
          <p:nvPr>
            <p:ph type="sldImg"/>
          </p:nvPr>
        </p:nvSpPr>
        <p:spPr/>
      </p:sp>
    </p:spTree>
    <p:extLst>
      <p:ext uri="{BB962C8B-B14F-4D97-AF65-F5344CB8AC3E}">
        <p14:creationId xmlns:p14="http://schemas.microsoft.com/office/powerpoint/2010/main" val="2413292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Microsoft Forms – </a:t>
            </a:r>
          </a:p>
          <a:p>
            <a:pPr algn="l"/>
            <a:r>
              <a:rPr lang="en-US" b="0" i="0" dirty="0">
                <a:effectLst/>
              </a:rPr>
              <a:t>https://forms.office.com/Pages/DesignPageV2.aspx?origin=NeoPortalPage&amp;subpage=design&amp;id=v4j5cvGGr0GRqy180BHbR5NEFZBpuAZBgxPOGXi_gX5UMzcxMkxLMlJQV005RTEzWUhYR0I0SUZFTC4u</a:t>
            </a:r>
          </a:p>
          <a:p>
            <a:pPr algn="l"/>
            <a:endParaRPr lang="en-US" b="0" i="0" dirty="0">
              <a:effectLst/>
            </a:endParaRPr>
          </a:p>
          <a:p>
            <a:pPr algn="l"/>
            <a:r>
              <a:rPr lang="en-US" dirty="0"/>
              <a:t>Accelerate your migration, modernization, and innovation journey to Azure</a:t>
            </a:r>
          </a:p>
          <a:p>
            <a:pPr algn="l"/>
            <a:r>
              <a:rPr lang="en-US" dirty="0"/>
              <a:t>https://learn.microsoft.com/training/modules/accelerate-azure-migration-journey/</a:t>
            </a:r>
          </a:p>
          <a:p>
            <a:pPr algn="l"/>
            <a:r>
              <a:rPr lang="en-US" dirty="0"/>
              <a:t>Migrate SQL Server workloads to Azure SQL Database</a:t>
            </a:r>
          </a:p>
          <a:p>
            <a:pPr algn="l"/>
            <a:r>
              <a:rPr lang="en-US" dirty="0"/>
              <a:t>https://learn.microsoft.com/training/modules/migrate-sql-workloads-azure-sql-databases/</a:t>
            </a:r>
          </a:p>
          <a:p>
            <a:pPr algn="l"/>
            <a:r>
              <a:rPr lang="en-US" dirty="0"/>
              <a:t>Prepare on-premises workloads for migration to Azure</a:t>
            </a:r>
          </a:p>
          <a:p>
            <a:pPr algn="l"/>
            <a:r>
              <a:rPr lang="en-US" dirty="0"/>
              <a:t>https://learn.microsoft.com/training/modules/prepare-onpremises-workloads-migration-azure/</a:t>
            </a:r>
          </a:p>
          <a:p>
            <a:pPr algn="l"/>
            <a:r>
              <a:rPr lang="en-US" dirty="0"/>
              <a:t>Migrate on-premises workloads to Azure</a:t>
            </a:r>
          </a:p>
          <a:p>
            <a:pPr algn="l"/>
            <a:r>
              <a:rPr lang="en-US" dirty="0"/>
              <a:t>https://learn.microsoft.com/training/modules/migrate-on-premises-workloads-azure/</a:t>
            </a:r>
          </a:p>
          <a:p>
            <a:pPr algn="l"/>
            <a:r>
              <a:rPr lang="en-US" dirty="0"/>
              <a:t>Export large amounts of data from Azure by using Azure Import/Export</a:t>
            </a:r>
          </a:p>
          <a:p>
            <a:pPr algn="l"/>
            <a:r>
              <a:rPr lang="en-US" dirty="0"/>
              <a:t>https://learn.microsoft.com/training/modules/export-data-with-azure-import-export/</a:t>
            </a:r>
          </a:p>
          <a:p>
            <a:pPr algn="l"/>
            <a:r>
              <a:rPr lang="en-US" dirty="0"/>
              <a:t>Move large amounts of data to the cloud by using Azure Data Box family</a:t>
            </a:r>
          </a:p>
          <a:p>
            <a:pPr algn="l"/>
            <a:r>
              <a:rPr lang="en-US" dirty="0"/>
              <a:t>https://learn.microsoft.com/training/modules/move-data-with-azure-data-box/</a:t>
            </a:r>
          </a:p>
          <a:p>
            <a:pPr algn="l"/>
            <a:r>
              <a:rPr lang="en-US" dirty="0"/>
              <a:t>Introduction to Azure Migrate for server migration</a:t>
            </a:r>
          </a:p>
          <a:p>
            <a:pPr algn="l"/>
            <a:r>
              <a:rPr lang="en-US" dirty="0"/>
              <a:t>https://learn.microsoft.com/training/modules/m365-azure-migrate-introduction/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036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25</a:t>
            </a:fld>
            <a:endParaRPr lang="en-US" dirty="0"/>
          </a:p>
        </p:txBody>
      </p:sp>
    </p:spTree>
    <p:extLst>
      <p:ext uri="{BB962C8B-B14F-4D97-AF65-F5344CB8AC3E}">
        <p14:creationId xmlns:p14="http://schemas.microsoft.com/office/powerpoint/2010/main" val="3321384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line-of-business application solution provides a mechanism for monitoring and responding to customer feedback. </a:t>
            </a:r>
          </a:p>
          <a:p>
            <a:r>
              <a:rPr lang="en-US" dirty="0"/>
              <a:t>Modern customer support portal </a:t>
            </a:r>
          </a:p>
          <a:p>
            <a:r>
              <a:rPr lang="en-US" dirty="0"/>
              <a:t>https://learn.microsoft.com/azure/architecture/solution-ideas/articles/modern-customer-support-portal-powered-by-an-agile-business-process</a:t>
            </a:r>
          </a:p>
        </p:txBody>
      </p:sp>
      <p:sp>
        <p:nvSpPr>
          <p:cNvPr id="4" name="Slide Number Placeholder 3"/>
          <p:cNvSpPr>
            <a:spLocks noGrp="1"/>
          </p:cNvSpPr>
          <p:nvPr>
            <p:ph type="sldNum" sz="quarter" idx="5"/>
          </p:nvPr>
        </p:nvSpPr>
        <p:spPr/>
        <p:txBody>
          <a:bodyPr/>
          <a:lstStyle/>
          <a:p>
            <a:fld id="{79ED9CA1-4A12-4327-B19F-AF8FAAE8140B}" type="slidenum">
              <a:rPr lang="en-US" smtClean="0"/>
              <a:pPr/>
              <a:t>26</a:t>
            </a:fld>
            <a:endParaRPr lang="en-US" dirty="0"/>
          </a:p>
        </p:txBody>
      </p:sp>
      <p:sp>
        <p:nvSpPr>
          <p:cNvPr id="7" name="Slide Image Placeholder 6">
            <a:extLst>
              <a:ext uri="{FF2B5EF4-FFF2-40B4-BE49-F238E27FC236}">
                <a16:creationId xmlns:a16="http://schemas.microsoft.com/office/drawing/2014/main" id="{6F601DDD-4DE7-9445-E18F-40A846F4DDEB}"/>
              </a:ext>
            </a:extLst>
          </p:cNvPr>
          <p:cNvSpPr>
            <a:spLocks noGrp="1" noRot="1" noChangeAspect="1"/>
          </p:cNvSpPr>
          <p:nvPr>
            <p:ph type="sldImg"/>
          </p:nvPr>
        </p:nvSpPr>
        <p:spPr/>
      </p:sp>
    </p:spTree>
    <p:extLst>
      <p:ext uri="{BB962C8B-B14F-4D97-AF65-F5344CB8AC3E}">
        <p14:creationId xmlns:p14="http://schemas.microsoft.com/office/powerpoint/2010/main" val="2134787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flow chart shows you the steps to move an Oracle database to either a PostgreSQL or a SQL database in Azure. The steps and the details are similar for both migration paths. </a:t>
            </a:r>
          </a:p>
          <a:p>
            <a:endParaRPr lang="en-US" dirty="0"/>
          </a:p>
          <a:p>
            <a:r>
              <a:rPr lang="en-US" dirty="0"/>
              <a:t>Oracle database migration </a:t>
            </a:r>
          </a:p>
          <a:p>
            <a:r>
              <a:rPr lang="en-US" dirty="0"/>
              <a:t>https://learn.microsoft.com/azure/architecture/example-scenario/oracle-migrate/oracle-migration-overview</a:t>
            </a:r>
          </a:p>
        </p:txBody>
      </p:sp>
      <p:sp>
        <p:nvSpPr>
          <p:cNvPr id="4" name="Slide Number Placeholder 3"/>
          <p:cNvSpPr>
            <a:spLocks noGrp="1"/>
          </p:cNvSpPr>
          <p:nvPr>
            <p:ph type="sldNum" sz="quarter" idx="5"/>
          </p:nvPr>
        </p:nvSpPr>
        <p:spPr/>
        <p:txBody>
          <a:bodyPr/>
          <a:lstStyle/>
          <a:p>
            <a:fld id="{79ED9CA1-4A12-4327-B19F-AF8FAAE8140B}" type="slidenum">
              <a:rPr lang="en-US" smtClean="0"/>
              <a:pPr/>
              <a:t>27</a:t>
            </a:fld>
            <a:endParaRPr lang="en-US" dirty="0"/>
          </a:p>
        </p:txBody>
      </p:sp>
      <p:sp>
        <p:nvSpPr>
          <p:cNvPr id="7" name="Slide Image Placeholder 6">
            <a:extLst>
              <a:ext uri="{FF2B5EF4-FFF2-40B4-BE49-F238E27FC236}">
                <a16:creationId xmlns:a16="http://schemas.microsoft.com/office/drawing/2014/main" id="{169087B6-7C21-74E9-2991-2821FABAC308}"/>
              </a:ext>
            </a:extLst>
          </p:cNvPr>
          <p:cNvSpPr>
            <a:spLocks noGrp="1" noRot="1" noChangeAspect="1"/>
          </p:cNvSpPr>
          <p:nvPr>
            <p:ph type="sldImg"/>
          </p:nvPr>
        </p:nvSpPr>
        <p:spPr/>
      </p:sp>
    </p:spTree>
    <p:extLst>
      <p:ext uri="{BB962C8B-B14F-4D97-AF65-F5344CB8AC3E}">
        <p14:creationId xmlns:p14="http://schemas.microsoft.com/office/powerpoint/2010/main" val="1369963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28</a:t>
            </a:fld>
            <a:endParaRPr lang="en-US" dirty="0"/>
          </a:p>
        </p:txBody>
      </p:sp>
    </p:spTree>
    <p:extLst>
      <p:ext uri="{BB962C8B-B14F-4D97-AF65-F5344CB8AC3E}">
        <p14:creationId xmlns:p14="http://schemas.microsoft.com/office/powerpoint/2010/main" val="1604410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Storage Migration Service overview</a:t>
            </a:r>
          </a:p>
          <a:p>
            <a:r>
              <a:rPr lang="en-US" dirty="0"/>
              <a:t>https://learn.microsoft.com/windows-server/storage/storage-migration-service/overview</a:t>
            </a:r>
          </a:p>
          <a:p>
            <a:endParaRPr lang="en-US" dirty="0"/>
          </a:p>
          <a:p>
            <a:r>
              <a:rPr lang="en-US" dirty="0"/>
              <a:t>Why use the Windows Storage Migration Service?</a:t>
            </a:r>
          </a:p>
          <a:p>
            <a:r>
              <a:rPr lang="en-US" dirty="0"/>
              <a:t>https://learn.microsoft.com/windows-server/storage/storage-migration-service/overview#why-use-storage-migration-service</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pPr/>
              <a:t>29</a:t>
            </a:fld>
            <a:endParaRPr lang="en-US" dirty="0"/>
          </a:p>
        </p:txBody>
      </p:sp>
      <p:sp>
        <p:nvSpPr>
          <p:cNvPr id="10" name="Slide Image Placeholder 9">
            <a:extLst>
              <a:ext uri="{FF2B5EF4-FFF2-40B4-BE49-F238E27FC236}">
                <a16:creationId xmlns:a16="http://schemas.microsoft.com/office/drawing/2014/main" id="{B41D233F-4971-803A-11C8-980A4DB1AE6F}"/>
              </a:ext>
            </a:extLst>
          </p:cNvPr>
          <p:cNvSpPr>
            <a:spLocks noGrp="1" noRot="1" noChangeAspect="1"/>
          </p:cNvSpPr>
          <p:nvPr>
            <p:ph type="sldImg"/>
          </p:nvPr>
        </p:nvSpPr>
        <p:spPr/>
      </p:sp>
    </p:spTree>
    <p:extLst>
      <p:ext uri="{BB962C8B-B14F-4D97-AF65-F5344CB8AC3E}">
        <p14:creationId xmlns:p14="http://schemas.microsoft.com/office/powerpoint/2010/main" val="1236996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Exam page </a:t>
            </a:r>
          </a:p>
          <a:p>
            <a:pPr lvl="0"/>
            <a:r>
              <a:rPr lang="en-US" dirty="0"/>
              <a:t>https://learn.microsoft.com/learn/certifications/exams/az-305 </a:t>
            </a:r>
          </a:p>
          <a:p>
            <a:pPr lvl="0"/>
            <a:endParaRPr lang="en-US" dirty="0"/>
          </a:p>
          <a:p>
            <a:r>
              <a:rPr lang="en-US" dirty="0"/>
              <a:t>Prerequisites</a:t>
            </a:r>
          </a:p>
          <a:p>
            <a:pPr marL="171450" lvl="0" indent="-171450">
              <a:buFont typeface="Arial" panose="020B0604020202020204" pitchFamily="34" charset="0"/>
              <a:buChar char="•"/>
            </a:pPr>
            <a:r>
              <a:rPr lang="en-US" dirty="0"/>
              <a:t>Conceptual knowledge of migrating compute, database, and storage workloads. </a:t>
            </a:r>
          </a:p>
          <a:p>
            <a:pPr marL="171450" lvl="0" indent="-171450">
              <a:buFont typeface="Arial" panose="020B0604020202020204" pitchFamily="34" charset="0"/>
              <a:buChar char="•"/>
            </a:pPr>
            <a:r>
              <a:rPr lang="en-US" dirty="0"/>
              <a:t>Working experience with planning migrations, assessing workloads, determining migration requirements, and deploying workloads. </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
        <p:nvSpPr>
          <p:cNvPr id="9" name="Slide Image Placeholder 8">
            <a:extLst>
              <a:ext uri="{FF2B5EF4-FFF2-40B4-BE49-F238E27FC236}">
                <a16:creationId xmlns:a16="http://schemas.microsoft.com/office/drawing/2014/main" id="{8DB1BD72-7AC1-B191-8E6B-BAF1E50CE009}"/>
              </a:ext>
            </a:extLst>
          </p:cNvPr>
          <p:cNvSpPr>
            <a:spLocks noGrp="1" noRot="1" noChangeAspect="1"/>
          </p:cNvSpPr>
          <p:nvPr>
            <p:ph type="sldImg"/>
          </p:nvPr>
        </p:nvSpPr>
        <p:spPr/>
      </p:sp>
    </p:spTree>
    <p:extLst>
      <p:ext uri="{BB962C8B-B14F-4D97-AF65-F5344CB8AC3E}">
        <p14:creationId xmlns:p14="http://schemas.microsoft.com/office/powerpoint/2010/main" val="345959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4</a:t>
            </a:fld>
            <a:endParaRPr lang="en-US" dirty="0"/>
          </a:p>
        </p:txBody>
      </p:sp>
    </p:spTree>
    <p:extLst>
      <p:ext uri="{BB962C8B-B14F-4D97-AF65-F5344CB8AC3E}">
        <p14:creationId xmlns:p14="http://schemas.microsoft.com/office/powerpoint/2010/main" val="253604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sz="1100" dirty="0"/>
              <a:t>The cloud adoption journey </a:t>
            </a:r>
          </a:p>
          <a:p>
            <a:pPr lvl="0"/>
            <a:r>
              <a:rPr lang="en-US" sz="1100" dirty="0"/>
              <a:t>https://azure.microsoft.com/cloud-adoption-framework/#cloud-adoption-journey</a:t>
            </a:r>
          </a:p>
          <a:p>
            <a:endParaRPr lang="en-US" sz="1100" dirty="0"/>
          </a:p>
          <a:p>
            <a:r>
              <a:rPr lang="en-US" sz="1100" dirty="0"/>
              <a:t>Migrate overview</a:t>
            </a:r>
          </a:p>
          <a:p>
            <a:r>
              <a:rPr lang="en-US" sz="1100" dirty="0"/>
              <a:t>https://learn.microsoft.com/azure/cloud-adoption-framework/migrate/azure-migration-guide</a:t>
            </a:r>
          </a:p>
          <a:p>
            <a:endParaRPr lang="en-US" sz="1100" dirty="0"/>
          </a:p>
          <a:p>
            <a:r>
              <a:rPr lang="en-US" sz="1100" dirty="0"/>
              <a:t>Microsoft Cloud Adoption Framework for Azure (Learn) https://learn.microsoft.com/learn/modules/microsoft-cloud-adoption-framework-for-azure/</a:t>
            </a:r>
          </a:p>
          <a:p>
            <a:endParaRPr lang="en-US" dirty="0"/>
          </a:p>
          <a:p>
            <a:pPr lvl="0"/>
            <a:endParaRPr lang="en-US" dirty="0"/>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pPr/>
              <a:t>5</a:t>
            </a:fld>
            <a:endParaRPr lang="en-US" dirty="0"/>
          </a:p>
        </p:txBody>
      </p:sp>
      <p:sp>
        <p:nvSpPr>
          <p:cNvPr id="7" name="Slide Image Placeholder 6">
            <a:extLst>
              <a:ext uri="{FF2B5EF4-FFF2-40B4-BE49-F238E27FC236}">
                <a16:creationId xmlns:a16="http://schemas.microsoft.com/office/drawing/2014/main" id="{2DA3FB35-D8B1-0C44-E5E2-A786F0A5BDE2}"/>
              </a:ext>
            </a:extLst>
          </p:cNvPr>
          <p:cNvSpPr>
            <a:spLocks noGrp="1" noRot="1" noChangeAspect="1"/>
          </p:cNvSpPr>
          <p:nvPr>
            <p:ph type="sldImg"/>
          </p:nvPr>
        </p:nvSpPr>
        <p:spPr/>
      </p:sp>
    </p:spTree>
    <p:extLst>
      <p:ext uri="{BB962C8B-B14F-4D97-AF65-F5344CB8AC3E}">
        <p14:creationId xmlns:p14="http://schemas.microsoft.com/office/powerpoint/2010/main" val="2720659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Azure Migrate documentation</a:t>
            </a:r>
          </a:p>
          <a:p>
            <a:pPr lvl="0"/>
            <a:r>
              <a:rPr lang="en-US" dirty="0"/>
              <a:t>https://learn.microsoft.com/azure/migrate/</a:t>
            </a:r>
          </a:p>
          <a:p>
            <a:pPr lvl="0"/>
            <a:endParaRPr lang="en-US" dirty="0"/>
          </a:p>
          <a:p>
            <a:pPr lvl="0"/>
            <a:r>
              <a:rPr lang="en-US" dirty="0"/>
              <a:t>Cloud adoption scenarios</a:t>
            </a:r>
          </a:p>
          <a:p>
            <a:pPr lvl="0"/>
            <a:r>
              <a:rPr lang="en-US" dirty="0"/>
              <a:t>https://learn.microsoft.com/azure/cloud-adoption-framework/scenarios</a:t>
            </a:r>
          </a:p>
          <a:p>
            <a:pPr lvl="0"/>
            <a:endParaRPr lang="en-US" dirty="0"/>
          </a:p>
          <a:p>
            <a:r>
              <a:rPr lang="en-US" dirty="0"/>
              <a:t>Questions:</a:t>
            </a:r>
          </a:p>
          <a:p>
            <a:pPr marL="171450" indent="-171450">
              <a:buFont typeface="Arial" panose="020B0604020202020204" pitchFamily="34" charset="0"/>
              <a:buChar char="•"/>
            </a:pPr>
            <a:r>
              <a:rPr lang="en-US" dirty="0"/>
              <a:t> Why are we moving the solution to Azure?</a:t>
            </a:r>
          </a:p>
          <a:p>
            <a:pPr marL="171450" indent="-171450">
              <a:buFont typeface="Arial" panose="020B0604020202020204" pitchFamily="34" charset="0"/>
              <a:buChar char="•"/>
            </a:pPr>
            <a:r>
              <a:rPr lang="en-US" dirty="0"/>
              <a:t> What are the business objectives or quantifiable business goals?</a:t>
            </a:r>
          </a:p>
          <a:p>
            <a:pPr marL="171450" indent="-171450">
              <a:buFont typeface="Arial" panose="020B0604020202020204" pitchFamily="34" charset="0"/>
              <a:buChar char="•"/>
            </a:pPr>
            <a:r>
              <a:rPr lang="en-US" dirty="0"/>
              <a:t> What outcomes will you achieve?</a:t>
            </a:r>
          </a:p>
          <a:p>
            <a:pPr marL="171450" indent="-171450">
              <a:buFont typeface="Arial" panose="020B0604020202020204" pitchFamily="34" charset="0"/>
              <a:buChar char="•"/>
            </a:pPr>
            <a:r>
              <a:rPr lang="en-US" dirty="0"/>
              <a:t> Is there a timeline for building the solution Azure?</a:t>
            </a:r>
          </a:p>
          <a:p>
            <a:pPr marL="171450" indent="-171450">
              <a:buFont typeface="Arial" panose="020B0604020202020204" pitchFamily="34" charset="0"/>
              <a:buChar char="•"/>
            </a:pPr>
            <a:r>
              <a:rPr lang="en-US" dirty="0"/>
              <a:t> Is there a targeted event or date for an announcement about the solution's availability on Azure?</a:t>
            </a:r>
          </a:p>
          <a:p>
            <a:pPr lvl="0"/>
            <a:endParaRPr lang="en-US" dirty="0"/>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pPr/>
              <a:t>6</a:t>
            </a:fld>
            <a:endParaRPr lang="en-US" dirty="0"/>
          </a:p>
        </p:txBody>
      </p:sp>
      <p:sp>
        <p:nvSpPr>
          <p:cNvPr id="7" name="Slide Image Placeholder 6">
            <a:extLst>
              <a:ext uri="{FF2B5EF4-FFF2-40B4-BE49-F238E27FC236}">
                <a16:creationId xmlns:a16="http://schemas.microsoft.com/office/drawing/2014/main" id="{A6077541-2087-DC47-363C-431A5A5FC5B3}"/>
              </a:ext>
            </a:extLst>
          </p:cNvPr>
          <p:cNvSpPr>
            <a:spLocks noGrp="1" noRot="1" noChangeAspect="1"/>
          </p:cNvSpPr>
          <p:nvPr>
            <p:ph type="sldImg"/>
          </p:nvPr>
        </p:nvSpPr>
        <p:spPr/>
      </p:sp>
    </p:spTree>
    <p:extLst>
      <p:ext uri="{BB962C8B-B14F-4D97-AF65-F5344CB8AC3E}">
        <p14:creationId xmlns:p14="http://schemas.microsoft.com/office/powerpoint/2010/main" val="827185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7</a:t>
            </a:fld>
            <a:endParaRPr lang="en-US" dirty="0"/>
          </a:p>
        </p:txBody>
      </p:sp>
    </p:spTree>
    <p:extLst>
      <p:ext uri="{BB962C8B-B14F-4D97-AF65-F5344CB8AC3E}">
        <p14:creationId xmlns:p14="http://schemas.microsoft.com/office/powerpoint/2010/main" val="209802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Segoe UI Light" panose="020B0502040204020203" pitchFamily="34" charset="0"/>
              </a:rPr>
              <a:t>Review product migration scenarios</a:t>
            </a:r>
          </a:p>
          <a:p>
            <a:r>
              <a:rPr lang="en-US" dirty="0">
                <a:cs typeface="Segoe UI Light" panose="020B0502040204020203" pitchFamily="34" charset="0"/>
              </a:rPr>
              <a:t>https://learn.microsoft.com/azure/cloud-adoption-framework/migrate/scenarios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Segoe UI Light" panose="020B0502040204020203" pitchFamily="34" charset="0"/>
              </a:rPr>
              <a:t>Question: </a:t>
            </a:r>
            <a:r>
              <a:rPr lang="en-US" b="0" i="0" dirty="0">
                <a:effectLst/>
              </a:rPr>
              <a:t>Which strategy will your organization take when considering a migration?</a:t>
            </a:r>
          </a:p>
          <a:p>
            <a:endParaRPr lang="en-US" sz="880" dirty="0">
              <a:latin typeface="Segoe UI Light" panose="020B0502040204020203" pitchFamily="34" charset="0"/>
              <a:cs typeface="Segoe UI Light" panose="020B0502040204020203"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12021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9</a:t>
            </a:fld>
            <a:endParaRPr lang="en-US" dirty="0"/>
          </a:p>
        </p:txBody>
      </p:sp>
    </p:spTree>
    <p:extLst>
      <p:ext uri="{BB962C8B-B14F-4D97-AF65-F5344CB8AC3E}">
        <p14:creationId xmlns:p14="http://schemas.microsoft.com/office/powerpoint/2010/main" val="2234431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extBox 1">
            <a:extLst>
              <a:ext uri="{FF2B5EF4-FFF2-40B4-BE49-F238E27FC236}">
                <a16:creationId xmlns:a16="http://schemas.microsoft.com/office/drawing/2014/main" id="{10D30B1F-30CD-C847-1C56-B22FAB0BDB02}"/>
              </a:ext>
            </a:extLst>
          </p:cNvPr>
          <p:cNvSpPr txBox="1"/>
          <p:nvPr userDrawn="1"/>
        </p:nvSpPr>
        <p:spPr>
          <a:xfrm>
            <a:off x="383132" y="6296163"/>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59753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35225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4235516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162623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979817"/>
            <a:ext cx="11341268" cy="430887"/>
          </a:xfrm>
        </p:spPr>
        <p:txBody>
          <a:bodyPr tIns="45720" rIns="0" bIns="45720"/>
          <a:lstStyle>
            <a:lvl1pPr>
              <a:defRPr sz="2200">
                <a:solidFill>
                  <a:schemeClr val="tx2">
                    <a:lumMod val="50000"/>
                  </a:schemeClr>
                </a:solidFill>
              </a:defRPr>
            </a:lvl1pPr>
          </a:lstStyle>
          <a:p>
            <a:r>
              <a:rPr lang="en-US" dirty="0"/>
              <a:t>Subheading Segoe UI </a:t>
            </a:r>
            <a:r>
              <a:rPr lang="en-US" dirty="0" err="1"/>
              <a:t>Semibold</a:t>
            </a:r>
            <a:r>
              <a:rPr lang="en-US" dirty="0"/>
              <a:t> 20 </a:t>
            </a:r>
            <a:r>
              <a:rPr lang="en-US" dirty="0" err="1"/>
              <a:t>pt</a:t>
            </a:r>
            <a:endParaRPr lang="en-US" dirty="0"/>
          </a:p>
        </p:txBody>
      </p:sp>
    </p:spTree>
    <p:extLst>
      <p:ext uri="{BB962C8B-B14F-4D97-AF65-F5344CB8AC3E}">
        <p14:creationId xmlns:p14="http://schemas.microsoft.com/office/powerpoint/2010/main" val="37001041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068FBCE2-8F04-AC22-1ED8-89B841E03A77}"/>
              </a:ext>
            </a:extLst>
          </p:cNvPr>
          <p:cNvSpPr txBox="1"/>
          <p:nvPr userDrawn="1"/>
        </p:nvSpPr>
        <p:spPr>
          <a:xfrm>
            <a:off x="3758794" y="1873847"/>
            <a:ext cx="6094562" cy="400110"/>
          </a:xfrm>
          <a:prstGeom prst="rect">
            <a:avLst/>
          </a:prstGeom>
          <a:noFill/>
        </p:spPr>
        <p:txBody>
          <a:bodyPr wrap="square">
            <a:spAutoFit/>
          </a:bodyPr>
          <a:lstStyle/>
          <a:p>
            <a:r>
              <a:rPr lang="en-US" sz="2000" b="1" dirty="0">
                <a:solidFill>
                  <a:schemeClr val="tx1"/>
                </a:solidFill>
                <a:cs typeface="Segoe UI" pitchFamily="34" charset="0"/>
              </a:rPr>
              <a:t>Reference modules</a:t>
            </a:r>
            <a:endParaRPr lang="en-US" sz="2000" b="1" dirty="0"/>
          </a:p>
        </p:txBody>
      </p:sp>
    </p:spTree>
    <p:extLst>
      <p:ext uri="{BB962C8B-B14F-4D97-AF65-F5344CB8AC3E}">
        <p14:creationId xmlns:p14="http://schemas.microsoft.com/office/powerpoint/2010/main" val="19891450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3" name="TextBox 2">
            <a:extLst>
              <a:ext uri="{FF2B5EF4-FFF2-40B4-BE49-F238E27FC236}">
                <a16:creationId xmlns:a16="http://schemas.microsoft.com/office/drawing/2014/main" id="{3AE048B0-A67E-D976-0FA8-F40087787C68}"/>
              </a:ext>
            </a:extLst>
          </p:cNvPr>
          <p:cNvSpPr txBox="1"/>
          <p:nvPr userDrawn="1"/>
        </p:nvSpPr>
        <p:spPr>
          <a:xfrm>
            <a:off x="418643" y="6312023"/>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90142632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669" r:id="rId4"/>
    <p:sldLayoutId id="2147483670" r:id="rId5"/>
    <p:sldLayoutId id="2147483714" r:id="rId6"/>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learn/modules/move-data-with-azure-data-box/" TargetMode="External"/><Relationship Id="rId3" Type="http://schemas.openxmlformats.org/officeDocument/2006/relationships/hyperlink" Target="https://docs.microsoft.com/learn/modules/accelerate-azure-migration-journey/" TargetMode="External"/><Relationship Id="rId7" Type="http://schemas.openxmlformats.org/officeDocument/2006/relationships/hyperlink" Target="https://docs.microsoft.com/learn/modules/export-data-with-azure-import-export/"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s://docs.microsoft.com/learn/modules/migrate-on-premises-workloads-azure/" TargetMode="External"/><Relationship Id="rId5" Type="http://schemas.openxmlformats.org/officeDocument/2006/relationships/hyperlink" Target="https://docs.microsoft.com/learn/modules/prepare-onpremises-workloads-migration-azure/" TargetMode="External"/><Relationship Id="rId4" Type="http://schemas.openxmlformats.org/officeDocument/2006/relationships/hyperlink" Target="https://docs.microsoft.com/learn/modules/migrate-sql-server-relational-data" TargetMode="External"/><Relationship Id="rId9" Type="http://schemas.openxmlformats.org/officeDocument/2006/relationships/hyperlink" Target="https://learn.microsoft.com/en-us/training/modules/m365-azure-migrate-introduction/"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CAC1B-5E90-4553-8CEB-D3A269314F23}"/>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648B-2580-4D7A-B041-1415D5471AE1}"/>
              </a:ext>
            </a:extLst>
          </p:cNvPr>
          <p:cNvSpPr>
            <a:spLocks noGrp="1"/>
          </p:cNvSpPr>
          <p:nvPr>
            <p:ph type="title"/>
          </p:nvPr>
        </p:nvSpPr>
        <p:spPr/>
        <p:txBody>
          <a:bodyPr/>
          <a:lstStyle/>
          <a:p>
            <a:r>
              <a:rPr lang="en-US" dirty="0"/>
              <a:t>Determine what to migrate</a:t>
            </a:r>
          </a:p>
        </p:txBody>
      </p:sp>
      <p:sp>
        <p:nvSpPr>
          <p:cNvPr id="3" name="Text Placeholder 2">
            <a:extLst>
              <a:ext uri="{FF2B5EF4-FFF2-40B4-BE49-F238E27FC236}">
                <a16:creationId xmlns:a16="http://schemas.microsoft.com/office/drawing/2014/main" id="{CD5BDE02-DFCF-4C9B-A922-0B28EE938D8F}"/>
              </a:ext>
            </a:extLst>
          </p:cNvPr>
          <p:cNvSpPr>
            <a:spLocks noGrp="1"/>
          </p:cNvSpPr>
          <p:nvPr>
            <p:ph type="body" sz="quarter" idx="10"/>
          </p:nvPr>
        </p:nvSpPr>
        <p:spPr>
          <a:xfrm>
            <a:off x="432089" y="979817"/>
            <a:ext cx="11341268" cy="430887"/>
          </a:xfrm>
        </p:spPr>
        <p:txBody>
          <a:bodyPr/>
          <a:lstStyle/>
          <a:p>
            <a:r>
              <a:rPr lang="en-US" dirty="0"/>
              <a:t>Migrate and modernize all your mission-critical workloads to Azure.</a:t>
            </a:r>
          </a:p>
        </p:txBody>
      </p:sp>
      <p:graphicFrame>
        <p:nvGraphicFramePr>
          <p:cNvPr id="4" name="Table 3">
            <a:extLst>
              <a:ext uri="{FF2B5EF4-FFF2-40B4-BE49-F238E27FC236}">
                <a16:creationId xmlns:a16="http://schemas.microsoft.com/office/drawing/2014/main" id="{6C4E9D91-9F0C-41E6-A98B-27D12C56912E}"/>
              </a:ext>
            </a:extLst>
          </p:cNvPr>
          <p:cNvGraphicFramePr>
            <a:graphicFrameLocks noGrp="1"/>
          </p:cNvGraphicFramePr>
          <p:nvPr>
            <p:extLst>
              <p:ext uri="{D42A27DB-BD31-4B8C-83A1-F6EECF244321}">
                <p14:modId xmlns:p14="http://schemas.microsoft.com/office/powerpoint/2010/main" val="4054387807"/>
              </p:ext>
            </p:extLst>
          </p:nvPr>
        </p:nvGraphicFramePr>
        <p:xfrm>
          <a:off x="515208" y="1595295"/>
          <a:ext cx="10754772" cy="4554044"/>
        </p:xfrm>
        <a:graphic>
          <a:graphicData uri="http://schemas.openxmlformats.org/drawingml/2006/table">
            <a:tbl>
              <a:tblPr firstRow="1"/>
              <a:tblGrid>
                <a:gridCol w="3313842">
                  <a:extLst>
                    <a:ext uri="{9D8B030D-6E8A-4147-A177-3AD203B41FA5}">
                      <a16:colId xmlns:a16="http://schemas.microsoft.com/office/drawing/2014/main" val="3265630126"/>
                    </a:ext>
                  </a:extLst>
                </a:gridCol>
                <a:gridCol w="7440930">
                  <a:extLst>
                    <a:ext uri="{9D8B030D-6E8A-4147-A177-3AD203B41FA5}">
                      <a16:colId xmlns:a16="http://schemas.microsoft.com/office/drawing/2014/main" val="819887760"/>
                    </a:ext>
                  </a:extLst>
                </a:gridCol>
              </a:tblGrid>
              <a:tr h="437204">
                <a:tc>
                  <a:txBody>
                    <a:bodyPr/>
                    <a:lstStyle/>
                    <a:p>
                      <a:pPr algn="ctr" fontAlgn="t"/>
                      <a:r>
                        <a:rPr lang="en-US" sz="1800" dirty="0">
                          <a:solidFill>
                            <a:schemeClr val="bg1"/>
                          </a:solidFill>
                          <a:effectLst/>
                        </a:rPr>
                        <a:t>Scenario</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fontAlgn="t"/>
                      <a:r>
                        <a:rPr lang="en-US" sz="1800" dirty="0">
                          <a:solidFill>
                            <a:schemeClr val="bg1"/>
                          </a:solidFill>
                          <a:effectLst/>
                        </a:rPr>
                        <a:t>Description</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92782565"/>
                  </a:ext>
                </a:extLst>
              </a:tr>
              <a:tr h="686140">
                <a:tc>
                  <a:txBody>
                    <a:bodyPr/>
                    <a:lstStyle/>
                    <a:p>
                      <a:pPr algn="l" fontAlgn="t"/>
                      <a:r>
                        <a:rPr lang="en-US" sz="1800" dirty="0">
                          <a:effectLst/>
                        </a:rPr>
                        <a:t>Windows Server workloads</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fontAlgn="t">
                        <a:buFont typeface="Arial" panose="020B0604020202020204" pitchFamily="34" charset="0"/>
                        <a:buChar char="•"/>
                      </a:pPr>
                      <a:r>
                        <a:rPr lang="en-US" sz="1800" dirty="0">
                          <a:effectLst/>
                        </a:rPr>
                        <a:t>On-premises Windows virtual machines (not databases)</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5964829"/>
                  </a:ext>
                </a:extLst>
              </a:tr>
              <a:tr h="686140">
                <a:tc>
                  <a:txBody>
                    <a:bodyPr/>
                    <a:lstStyle/>
                    <a:p>
                      <a:pPr algn="l" fontAlgn="t"/>
                      <a:r>
                        <a:rPr lang="en-US" sz="1800" dirty="0">
                          <a:effectLst/>
                        </a:rPr>
                        <a:t>SQL Server workloads</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Databases and other functionality running on SQL Server virtual machines</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7182106"/>
                  </a:ext>
                </a:extLst>
              </a:tr>
              <a:tr h="686140">
                <a:tc>
                  <a:txBody>
                    <a:bodyPr/>
                    <a:lstStyle/>
                    <a:p>
                      <a:pPr algn="l" fontAlgn="t"/>
                      <a:r>
                        <a:rPr lang="en-US" sz="1800" dirty="0">
                          <a:effectLst/>
                        </a:rPr>
                        <a:t>Linux workloads</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fontAlgn="t">
                        <a:buFont typeface="Arial" panose="020B0604020202020204" pitchFamily="34" charset="0"/>
                        <a:buChar char="•"/>
                      </a:pPr>
                      <a:r>
                        <a:rPr lang="en-US" sz="1800" dirty="0">
                          <a:effectLst/>
                        </a:rPr>
                        <a:t>RedHat or SUSE VMs, and Hadoop and Linux containers</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789104"/>
                  </a:ext>
                </a:extLst>
              </a:tr>
              <a:tr h="686140">
                <a:tc>
                  <a:txBody>
                    <a:bodyPr/>
                    <a:lstStyle/>
                    <a:p>
                      <a:pPr algn="l" fontAlgn="t"/>
                      <a:r>
                        <a:rPr lang="en-US" sz="1800" dirty="0">
                          <a:effectLst/>
                        </a:rPr>
                        <a:t>ASP.NET-PHP-Java apps</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Customer-facing and internal-facing apps at the SaaS level</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0946011"/>
                  </a:ext>
                </a:extLst>
              </a:tr>
              <a:tr h="686140">
                <a:tc>
                  <a:txBody>
                    <a:bodyPr/>
                    <a:lstStyle/>
                    <a:p>
                      <a:pPr algn="l" fontAlgn="t"/>
                      <a:r>
                        <a:rPr lang="en-US" sz="1800" dirty="0">
                          <a:effectLst/>
                        </a:rPr>
                        <a:t>SAP HANA</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fontAlgn="t">
                        <a:buFont typeface="Arial" panose="020B0604020202020204" pitchFamily="34" charset="0"/>
                        <a:buChar char="•"/>
                      </a:pPr>
                      <a:r>
                        <a:rPr lang="en-US" sz="1800" dirty="0">
                          <a:effectLst/>
                        </a:rPr>
                        <a:t>Enterprise resource planning with a centralized database</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3592553"/>
                  </a:ext>
                </a:extLst>
              </a:tr>
              <a:tr h="686140">
                <a:tc>
                  <a:txBody>
                    <a:bodyPr/>
                    <a:lstStyle/>
                    <a:p>
                      <a:pPr algn="l" fontAlgn="t"/>
                      <a:r>
                        <a:rPr lang="en-US" sz="1800" dirty="0">
                          <a:effectLst/>
                        </a:rPr>
                        <a:t>Specialized compute</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High-performance computing (HPC)</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1293364"/>
                  </a:ext>
                </a:extLst>
              </a:tr>
            </a:tbl>
          </a:graphicData>
        </a:graphic>
      </p:graphicFrame>
    </p:spTree>
    <p:extLst>
      <p:ext uri="{BB962C8B-B14F-4D97-AF65-F5344CB8AC3E}">
        <p14:creationId xmlns:p14="http://schemas.microsoft.com/office/powerpoint/2010/main" val="41854912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8560EA-8CA3-4A6B-952B-DA2A3056CE5D}"/>
              </a:ext>
            </a:extLst>
          </p:cNvPr>
          <p:cNvSpPr>
            <a:spLocks noGrp="1"/>
          </p:cNvSpPr>
          <p:nvPr>
            <p:ph type="title"/>
          </p:nvPr>
        </p:nvSpPr>
        <p:spPr/>
        <p:txBody>
          <a:bodyPr/>
          <a:lstStyle/>
          <a:p>
            <a:r>
              <a:rPr lang="en-US" dirty="0"/>
              <a:t>Compare migration tools</a:t>
            </a:r>
          </a:p>
        </p:txBody>
      </p:sp>
    </p:spTree>
    <p:extLst>
      <p:ext uri="{BB962C8B-B14F-4D97-AF65-F5344CB8AC3E}">
        <p14:creationId xmlns:p14="http://schemas.microsoft.com/office/powerpoint/2010/main" val="196513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3479DC-1A0B-49D1-BE88-008D69B14B15}"/>
              </a:ext>
            </a:extLst>
          </p:cNvPr>
          <p:cNvSpPr>
            <a:spLocks noGrp="1"/>
          </p:cNvSpPr>
          <p:nvPr>
            <p:ph type="title"/>
          </p:nvPr>
        </p:nvSpPr>
        <p:spPr/>
        <p:txBody>
          <a:bodyPr/>
          <a:lstStyle/>
          <a:p>
            <a:r>
              <a:rPr lang="en-US" dirty="0"/>
              <a:t>Identify migration tools</a:t>
            </a:r>
          </a:p>
        </p:txBody>
      </p:sp>
      <p:graphicFrame>
        <p:nvGraphicFramePr>
          <p:cNvPr id="6" name="Table 5">
            <a:extLst>
              <a:ext uri="{FF2B5EF4-FFF2-40B4-BE49-F238E27FC236}">
                <a16:creationId xmlns:a16="http://schemas.microsoft.com/office/drawing/2014/main" id="{4502F708-1E06-434A-8CED-82FCA95A1B5E}"/>
              </a:ext>
            </a:extLst>
          </p:cNvPr>
          <p:cNvGraphicFramePr>
            <a:graphicFrameLocks noGrp="1"/>
          </p:cNvGraphicFramePr>
          <p:nvPr>
            <p:extLst>
              <p:ext uri="{D42A27DB-BD31-4B8C-83A1-F6EECF244321}">
                <p14:modId xmlns:p14="http://schemas.microsoft.com/office/powerpoint/2010/main" val="1815769144"/>
              </p:ext>
            </p:extLst>
          </p:nvPr>
        </p:nvGraphicFramePr>
        <p:xfrm>
          <a:off x="418642" y="1270964"/>
          <a:ext cx="11187203" cy="4876209"/>
        </p:xfrm>
        <a:graphic>
          <a:graphicData uri="http://schemas.openxmlformats.org/drawingml/2006/table">
            <a:tbl>
              <a:tblPr firstRow="1"/>
              <a:tblGrid>
                <a:gridCol w="2582466">
                  <a:extLst>
                    <a:ext uri="{9D8B030D-6E8A-4147-A177-3AD203B41FA5}">
                      <a16:colId xmlns:a16="http://schemas.microsoft.com/office/drawing/2014/main" val="3852034910"/>
                    </a:ext>
                  </a:extLst>
                </a:gridCol>
                <a:gridCol w="8604737">
                  <a:extLst>
                    <a:ext uri="{9D8B030D-6E8A-4147-A177-3AD203B41FA5}">
                      <a16:colId xmlns:a16="http://schemas.microsoft.com/office/drawing/2014/main" val="425276518"/>
                    </a:ext>
                  </a:extLst>
                </a:gridCol>
              </a:tblGrid>
              <a:tr h="423318">
                <a:tc>
                  <a:txBody>
                    <a:bodyPr/>
                    <a:lstStyle/>
                    <a:p>
                      <a:pPr algn="ctr" fontAlgn="t"/>
                      <a:r>
                        <a:rPr lang="en-US" sz="1800" dirty="0">
                          <a:solidFill>
                            <a:schemeClr val="bg1"/>
                          </a:solidFill>
                          <a:effectLst/>
                        </a:rPr>
                        <a:t>Tool</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fontAlgn="t"/>
                      <a:r>
                        <a:rPr lang="en-US" sz="1800" dirty="0">
                          <a:solidFill>
                            <a:schemeClr val="bg1"/>
                          </a:solidFill>
                          <a:effectLst/>
                        </a:rPr>
                        <a:t>Usage</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370682190"/>
                  </a:ext>
                </a:extLst>
              </a:tr>
              <a:tr h="719943">
                <a:tc>
                  <a:txBody>
                    <a:bodyPr/>
                    <a:lstStyle/>
                    <a:p>
                      <a:pPr algn="l" fontAlgn="t"/>
                      <a:r>
                        <a:rPr lang="en-US" sz="1800" dirty="0">
                          <a:effectLst/>
                        </a:rPr>
                        <a:t>Azure Migrate: </a:t>
                      </a:r>
                    </a:p>
                    <a:p>
                      <a:pPr algn="l" fontAlgn="t"/>
                      <a:r>
                        <a:rPr lang="en-US" sz="1800" dirty="0">
                          <a:effectLst/>
                        </a:rPr>
                        <a:t>Server Assessment</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285750" indent="-285750" algn="l" fontAlgn="t">
                        <a:buFont typeface="Arial" panose="020B0604020202020204" pitchFamily="34" charset="0"/>
                        <a:buChar char="•"/>
                      </a:pPr>
                      <a:r>
                        <a:rPr lang="en-US" sz="1800" dirty="0">
                          <a:effectLst/>
                        </a:rPr>
                        <a:t>Physical servers and on-premises VMs running in Hyper-V and VMware environments as preparation for migrating to Azure.</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994888663"/>
                  </a:ext>
                </a:extLst>
              </a:tr>
              <a:tr h="719943">
                <a:tc>
                  <a:txBody>
                    <a:bodyPr/>
                    <a:lstStyle/>
                    <a:p>
                      <a:pPr algn="l" fontAlgn="t"/>
                      <a:r>
                        <a:rPr lang="en-US" sz="1800" dirty="0">
                          <a:effectLst/>
                        </a:rPr>
                        <a:t>Azure Migrate: </a:t>
                      </a:r>
                    </a:p>
                    <a:p>
                      <a:pPr algn="l" fontAlgn="t"/>
                      <a:r>
                        <a:rPr lang="en-US" sz="1800" dirty="0">
                          <a:effectLst/>
                        </a:rPr>
                        <a:t>Server Migration</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Physical servers and on-premises VMs running in Hyper-V, VMware environments, and other public cloud VMs.</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1372952"/>
                  </a:ext>
                </a:extLst>
              </a:tr>
              <a:tr h="719943">
                <a:tc>
                  <a:txBody>
                    <a:bodyPr/>
                    <a:lstStyle/>
                    <a:p>
                      <a:pPr algn="l" fontAlgn="t"/>
                      <a:r>
                        <a:rPr lang="en-US" sz="1800" dirty="0">
                          <a:effectLst/>
                        </a:rPr>
                        <a:t>Azure Migrate: </a:t>
                      </a:r>
                    </a:p>
                    <a:p>
                      <a:pPr algn="l" fontAlgn="t"/>
                      <a:r>
                        <a:rPr lang="en-US" sz="1800" dirty="0">
                          <a:effectLst/>
                        </a:rPr>
                        <a:t>Database Assessment</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285750" indent="-285750" algn="l" fontAlgn="t">
                        <a:buFont typeface="Arial" panose="020B0604020202020204" pitchFamily="34" charset="0"/>
                        <a:buChar char="•"/>
                      </a:pPr>
                      <a:r>
                        <a:rPr lang="en-US" sz="1800" dirty="0">
                          <a:effectLst/>
                        </a:rPr>
                        <a:t>Performs an assessment of on-premises Microsoft SQL Server databases as preparation for migration to Azure SQL Database, an Azure SQL Managed Instance, or Azure VMs running Microsoft SQL Server.</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917827364"/>
                  </a:ext>
                </a:extLst>
              </a:tr>
              <a:tr h="719943">
                <a:tc>
                  <a:txBody>
                    <a:bodyPr/>
                    <a:lstStyle/>
                    <a:p>
                      <a:pPr algn="l" fontAlgn="t"/>
                      <a:r>
                        <a:rPr lang="en-US" sz="1800" dirty="0">
                          <a:effectLst/>
                        </a:rPr>
                        <a:t>Azure Migrate: </a:t>
                      </a:r>
                    </a:p>
                    <a:p>
                      <a:pPr algn="l" fontAlgn="t"/>
                      <a:r>
                        <a:rPr lang="en-US" sz="1800" dirty="0">
                          <a:effectLst/>
                        </a:rPr>
                        <a:t>Database Migration</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85750" indent="-285750" algn="l" fontAlgn="t">
                        <a:buFont typeface="Arial" panose="020B0604020202020204" pitchFamily="34" charset="0"/>
                        <a:buChar char="•"/>
                      </a:pPr>
                      <a:r>
                        <a:rPr lang="en-US" sz="1800" strike="noStrike" dirty="0">
                          <a:effectLst/>
                        </a:rPr>
                        <a:t>Migrates data from your existing on-premises databases to databases running in Azure.</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08423790"/>
                  </a:ext>
                </a:extLst>
              </a:tr>
              <a:tr h="719943">
                <a:tc>
                  <a:txBody>
                    <a:bodyPr/>
                    <a:lstStyle/>
                    <a:p>
                      <a:pPr algn="l" fontAlgn="t"/>
                      <a:r>
                        <a:rPr lang="en-US" sz="1800" dirty="0">
                          <a:effectLst/>
                        </a:rPr>
                        <a:t>Azure Migrate: </a:t>
                      </a:r>
                    </a:p>
                    <a:p>
                      <a:pPr algn="l" fontAlgn="t"/>
                      <a:r>
                        <a:rPr lang="en-US" sz="1800" dirty="0">
                          <a:effectLst/>
                        </a:rPr>
                        <a:t>Web App Assessment</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285750" indent="-285750" algn="l" fontAlgn="t">
                        <a:buFont typeface="Arial" panose="020B0604020202020204" pitchFamily="34" charset="0"/>
                        <a:buChar char="•"/>
                      </a:pPr>
                      <a:r>
                        <a:rPr lang="en-US" sz="1800" dirty="0">
                          <a:effectLst/>
                        </a:rPr>
                        <a:t>Assessment of on-premises web apps and migrates them to Azure.</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17288665"/>
                  </a:ext>
                </a:extLst>
              </a:tr>
              <a:tr h="719943">
                <a:tc>
                  <a:txBody>
                    <a:bodyPr/>
                    <a:lstStyle/>
                    <a:p>
                      <a:pPr algn="l" fontAlgn="t"/>
                      <a:r>
                        <a:rPr lang="en-US" sz="1800" dirty="0">
                          <a:effectLst/>
                        </a:rPr>
                        <a:t>Azure Migrate: </a:t>
                      </a:r>
                    </a:p>
                    <a:p>
                      <a:pPr algn="l" fontAlgn="t"/>
                      <a:r>
                        <a:rPr lang="en-US" sz="1800" dirty="0">
                          <a:effectLst/>
                        </a:rPr>
                        <a:t>Data Box</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Move of large amounts of offline data to Azure by using Azure Data Box.</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29329348"/>
                  </a:ext>
                </a:extLst>
              </a:tr>
            </a:tbl>
          </a:graphicData>
        </a:graphic>
      </p:graphicFrame>
    </p:spTree>
    <p:extLst>
      <p:ext uri="{BB962C8B-B14F-4D97-AF65-F5344CB8AC3E}">
        <p14:creationId xmlns:p14="http://schemas.microsoft.com/office/powerpoint/2010/main" val="33753127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9348F5-0691-42ED-BD52-5C59C8A5B770}"/>
              </a:ext>
            </a:extLst>
          </p:cNvPr>
          <p:cNvSpPr>
            <a:spLocks noGrp="1"/>
          </p:cNvSpPr>
          <p:nvPr>
            <p:ph type="title"/>
          </p:nvPr>
        </p:nvSpPr>
        <p:spPr/>
        <p:txBody>
          <a:bodyPr/>
          <a:lstStyle/>
          <a:p>
            <a:r>
              <a:rPr lang="en-US" dirty="0"/>
              <a:t>Migrate your databases</a:t>
            </a:r>
          </a:p>
        </p:txBody>
      </p:sp>
    </p:spTree>
    <p:extLst>
      <p:ext uri="{BB962C8B-B14F-4D97-AF65-F5344CB8AC3E}">
        <p14:creationId xmlns:p14="http://schemas.microsoft.com/office/powerpoint/2010/main" val="244818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dirty="0"/>
              <a:t>Select a database migration type</a:t>
            </a:r>
          </a:p>
        </p:txBody>
      </p:sp>
      <p:sp>
        <p:nvSpPr>
          <p:cNvPr id="3" name="Text Placeholder 2">
            <a:extLst>
              <a:ext uri="{FF2B5EF4-FFF2-40B4-BE49-F238E27FC236}">
                <a16:creationId xmlns:a16="http://schemas.microsoft.com/office/drawing/2014/main" id="{6114614B-3A46-48A0-A248-A8F29F8C17F4}"/>
              </a:ext>
            </a:extLst>
          </p:cNvPr>
          <p:cNvSpPr>
            <a:spLocks noGrp="1"/>
          </p:cNvSpPr>
          <p:nvPr>
            <p:ph type="body" sz="quarter" idx="10"/>
          </p:nvPr>
        </p:nvSpPr>
        <p:spPr/>
        <p:txBody>
          <a:bodyPr/>
          <a:lstStyle/>
          <a:p>
            <a:r>
              <a:rPr lang="en-US" dirty="0"/>
              <a:t>Database migrations can be performed offline and online</a:t>
            </a:r>
          </a:p>
        </p:txBody>
      </p:sp>
      <p:graphicFrame>
        <p:nvGraphicFramePr>
          <p:cNvPr id="5" name="Table 4">
            <a:extLst>
              <a:ext uri="{FF2B5EF4-FFF2-40B4-BE49-F238E27FC236}">
                <a16:creationId xmlns:a16="http://schemas.microsoft.com/office/drawing/2014/main" id="{E505ADBF-417D-4C0A-9C30-CF631EB18803}"/>
              </a:ext>
            </a:extLst>
          </p:cNvPr>
          <p:cNvGraphicFramePr/>
          <p:nvPr>
            <p:extLst>
              <p:ext uri="{D42A27DB-BD31-4B8C-83A1-F6EECF244321}">
                <p14:modId xmlns:p14="http://schemas.microsoft.com/office/powerpoint/2010/main" val="3089297543"/>
              </p:ext>
            </p:extLst>
          </p:nvPr>
        </p:nvGraphicFramePr>
        <p:xfrm>
          <a:off x="445535" y="1805182"/>
          <a:ext cx="11327822" cy="2600960"/>
        </p:xfrm>
        <a:graphic>
          <a:graphicData uri="http://schemas.openxmlformats.org/drawingml/2006/table">
            <a:tbl>
              <a:tblPr firstRow="1" bandRow="1">
                <a:tableStyleId>{5C22544A-7EE6-4342-B048-85BDC9FD1C3A}</a:tableStyleId>
              </a:tblPr>
              <a:tblGrid>
                <a:gridCol w="3458460">
                  <a:extLst>
                    <a:ext uri="{9D8B030D-6E8A-4147-A177-3AD203B41FA5}">
                      <a16:colId xmlns:a16="http://schemas.microsoft.com/office/drawing/2014/main" val="1518981781"/>
                    </a:ext>
                  </a:extLst>
                </a:gridCol>
                <a:gridCol w="7869362">
                  <a:extLst>
                    <a:ext uri="{9D8B030D-6E8A-4147-A177-3AD203B41FA5}">
                      <a16:colId xmlns:a16="http://schemas.microsoft.com/office/drawing/2014/main" val="1201019354"/>
                    </a:ext>
                  </a:extLst>
                </a:gridCol>
              </a:tblGrid>
              <a:tr h="420243">
                <a:tc>
                  <a:txBody>
                    <a:bodyPr/>
                    <a:lstStyle/>
                    <a:p>
                      <a:pPr marL="0" marR="0" indent="0" algn="ctr" rtl="0" eaLnBrk="1" fontAlgn="auto" latinLnBrk="0" hangingPunct="1">
                        <a:spcBef>
                          <a:spcPts val="0"/>
                        </a:spcBef>
                        <a:spcAft>
                          <a:spcPts val="0"/>
                        </a:spcAft>
                      </a:pPr>
                      <a:r>
                        <a:rPr lang="en-US" sz="1800" b="1" u="none" strike="noStrike" kern="1200" spc="0" baseline="0" dirty="0">
                          <a:ln>
                            <a:noFill/>
                          </a:ln>
                          <a:solidFill>
                            <a:schemeClr val="lt1"/>
                          </a:solidFill>
                          <a:effectLst/>
                          <a:latin typeface="+mn-lt"/>
                          <a:ea typeface="+mn-ea"/>
                          <a:cs typeface="+mn-cs"/>
                        </a:rPr>
                        <a:t>Migration type</a:t>
                      </a:r>
                    </a:p>
                  </a:txBody>
                  <a:tcPr marL="89662" marR="89662" marT="89662" marB="8966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rtl="0" eaLnBrk="1" fontAlgn="auto" latinLnBrk="0" hangingPunct="1">
                        <a:spcBef>
                          <a:spcPts val="0"/>
                        </a:spcBef>
                        <a:spcAft>
                          <a:spcPts val="0"/>
                        </a:spcAft>
                      </a:pPr>
                      <a:r>
                        <a:rPr lang="en-US" sz="1800" u="none" strike="noStrike" kern="1200" spc="0" baseline="0" dirty="0">
                          <a:ln>
                            <a:noFill/>
                          </a:ln>
                          <a:effectLst/>
                        </a:rPr>
                        <a:t>Migration scenario</a:t>
                      </a:r>
                      <a:endParaRPr lang="en-US" sz="1800" b="0" i="0" u="none" strike="noStrike" dirty="0">
                        <a:effectLst/>
                        <a:latin typeface="Arial" panose="020B0604020202020204" pitchFamily="34" charset="0"/>
                      </a:endParaRPr>
                    </a:p>
                  </a:txBody>
                  <a:tcPr marL="89662" marR="89662" marT="89662" marB="8966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7182650"/>
                  </a:ext>
                </a:extLst>
              </a:tr>
              <a:tr h="389001">
                <a:tc>
                  <a:txBody>
                    <a:bodyPr/>
                    <a:lstStyle/>
                    <a:p>
                      <a:pPr algn="l"/>
                      <a:r>
                        <a:rPr lang="en-US" dirty="0">
                          <a:effectLst/>
                        </a:rPr>
                        <a:t>Offline</a:t>
                      </a:r>
                    </a:p>
                  </a:txBody>
                  <a:tcPr marL="123825" marR="123825"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spcAft>
                          <a:spcPts val="600"/>
                        </a:spcAft>
                        <a:buFont typeface="Arial" panose="020B0604020202020204" pitchFamily="34" charset="0"/>
                        <a:buChar char="•"/>
                      </a:pPr>
                      <a:r>
                        <a:rPr lang="en-US" dirty="0">
                          <a:effectLst/>
                        </a:rPr>
                        <a:t>Requires shutting down the server at the start of the migration.</a:t>
                      </a:r>
                    </a:p>
                    <a:p>
                      <a:pPr marL="285750" indent="-285750" algn="l">
                        <a:spcAft>
                          <a:spcPts val="600"/>
                        </a:spcAft>
                        <a:buFont typeface="Arial" panose="020B0604020202020204" pitchFamily="34" charset="0"/>
                        <a:buChar char="•"/>
                      </a:pPr>
                      <a:r>
                        <a:rPr lang="en-US" dirty="0">
                          <a:effectLst/>
                        </a:rPr>
                        <a:t>Application downtime begins when the migration starts.</a:t>
                      </a:r>
                    </a:p>
                  </a:txBody>
                  <a:tcPr marL="123825" marR="123825"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7580831"/>
                  </a:ext>
                </a:extLst>
              </a:tr>
              <a:tr h="389001">
                <a:tc>
                  <a:txBody>
                    <a:bodyPr/>
                    <a:lstStyle/>
                    <a:p>
                      <a:pPr algn="l"/>
                      <a:r>
                        <a:rPr lang="en-US" dirty="0">
                          <a:effectLst/>
                        </a:rPr>
                        <a:t>Online</a:t>
                      </a:r>
                    </a:p>
                  </a:txBody>
                  <a:tcPr marL="123825" marR="123825"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spcAft>
                          <a:spcPts val="600"/>
                        </a:spcAft>
                        <a:buFont typeface="Arial" panose="020B0604020202020204" pitchFamily="34" charset="0"/>
                        <a:buChar char="•"/>
                      </a:pPr>
                      <a:r>
                        <a:rPr lang="en-US" dirty="0">
                          <a:effectLst/>
                        </a:rPr>
                        <a:t>To limit downtime to the time required to cut over to the new environment when the migration completes, use an online migration.</a:t>
                      </a:r>
                    </a:p>
                    <a:p>
                      <a:pPr marL="285750" indent="-285750" algn="l">
                        <a:spcAft>
                          <a:spcPts val="600"/>
                        </a:spcAft>
                        <a:buFont typeface="Arial" panose="020B0604020202020204" pitchFamily="34" charset="0"/>
                        <a:buChar char="•"/>
                      </a:pPr>
                      <a:r>
                        <a:rPr lang="en-US" sz="1765" b="0" i="0" kern="1200" dirty="0">
                          <a:solidFill>
                            <a:schemeClr val="dk1"/>
                          </a:solidFill>
                          <a:effectLst/>
                          <a:latin typeface="+mn-lt"/>
                          <a:ea typeface="+mn-ea"/>
                          <a:cs typeface="+mn-cs"/>
                        </a:rPr>
                        <a:t>Uses a continuous synchronization of live data, allowing a cutover to the Azure replica database at any time.</a:t>
                      </a:r>
                      <a:endParaRPr lang="en-US" dirty="0">
                        <a:effectLst/>
                      </a:endParaRPr>
                    </a:p>
                  </a:txBody>
                  <a:tcPr marL="123825" marR="123825"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9341561"/>
                  </a:ext>
                </a:extLst>
              </a:tr>
            </a:tbl>
          </a:graphicData>
        </a:graphic>
      </p:graphicFrame>
      <p:sp>
        <p:nvSpPr>
          <p:cNvPr id="4" name="TextBox 3">
            <a:extLst>
              <a:ext uri="{FF2B5EF4-FFF2-40B4-BE49-F238E27FC236}">
                <a16:creationId xmlns:a16="http://schemas.microsoft.com/office/drawing/2014/main" id="{38D63CF6-AB12-4D2A-B8D3-536F176F7E93}"/>
              </a:ext>
            </a:extLst>
          </p:cNvPr>
          <p:cNvSpPr txBox="1"/>
          <p:nvPr/>
        </p:nvSpPr>
        <p:spPr>
          <a:xfrm>
            <a:off x="418643" y="4800620"/>
            <a:ext cx="10673563" cy="9818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Each migration type supports different source and target database pairs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Check for support of your migration scenario as migration tools are updated frequently</a:t>
            </a:r>
          </a:p>
        </p:txBody>
      </p:sp>
    </p:spTree>
    <p:extLst>
      <p:ext uri="{BB962C8B-B14F-4D97-AF65-F5344CB8AC3E}">
        <p14:creationId xmlns:p14="http://schemas.microsoft.com/office/powerpoint/2010/main" val="36142762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F26A50-7EE4-4FF0-A2F9-2617AC7DF675}"/>
              </a:ext>
            </a:extLst>
          </p:cNvPr>
          <p:cNvSpPr>
            <a:spLocks noGrp="1"/>
          </p:cNvSpPr>
          <p:nvPr>
            <p:ph type="title"/>
          </p:nvPr>
        </p:nvSpPr>
        <p:spPr/>
        <p:txBody>
          <a:bodyPr/>
          <a:lstStyle/>
          <a:p>
            <a:r>
              <a:rPr lang="en-US" dirty="0"/>
              <a:t>Select an online migration tool</a:t>
            </a:r>
          </a:p>
        </p:txBody>
      </p:sp>
    </p:spTree>
    <p:extLst>
      <p:ext uri="{BB962C8B-B14F-4D97-AF65-F5344CB8AC3E}">
        <p14:creationId xmlns:p14="http://schemas.microsoft.com/office/powerpoint/2010/main" val="350008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0621-45C5-446B-90F9-27A87E219E76}"/>
              </a:ext>
            </a:extLst>
          </p:cNvPr>
          <p:cNvSpPr>
            <a:spLocks noGrp="1"/>
          </p:cNvSpPr>
          <p:nvPr>
            <p:ph type="title"/>
          </p:nvPr>
        </p:nvSpPr>
        <p:spPr/>
        <p:txBody>
          <a:bodyPr/>
          <a:lstStyle/>
          <a:p>
            <a:r>
              <a:rPr lang="en-US" dirty="0">
                <a:solidFill>
                  <a:schemeClr val="tx1"/>
                </a:solidFill>
              </a:rPr>
              <a:t>Consider using Azure File Sync</a:t>
            </a:r>
          </a:p>
        </p:txBody>
      </p:sp>
      <p:sp>
        <p:nvSpPr>
          <p:cNvPr id="3" name="Text Placeholder 2">
            <a:extLst>
              <a:ext uri="{FF2B5EF4-FFF2-40B4-BE49-F238E27FC236}">
                <a16:creationId xmlns:a16="http://schemas.microsoft.com/office/drawing/2014/main" id="{36ECA067-535A-400A-A7D8-E1380CBF2623}"/>
              </a:ext>
            </a:extLst>
          </p:cNvPr>
          <p:cNvSpPr>
            <a:spLocks noGrp="1"/>
          </p:cNvSpPr>
          <p:nvPr>
            <p:ph type="body" sz="quarter" idx="10"/>
          </p:nvPr>
        </p:nvSpPr>
        <p:spPr/>
        <p:txBody>
          <a:bodyPr/>
          <a:lstStyle/>
          <a:p>
            <a:r>
              <a:rPr lang="en-US" dirty="0"/>
              <a:t>Azure File Sync can be used specifically for migration</a:t>
            </a:r>
          </a:p>
        </p:txBody>
      </p:sp>
      <p:sp>
        <p:nvSpPr>
          <p:cNvPr id="5" name="TextBox 4">
            <a:extLst>
              <a:ext uri="{FF2B5EF4-FFF2-40B4-BE49-F238E27FC236}">
                <a16:creationId xmlns:a16="http://schemas.microsoft.com/office/drawing/2014/main" id="{566A3E8C-F9D8-436F-94C0-AFFE6C52C8AD}"/>
              </a:ext>
            </a:extLst>
          </p:cNvPr>
          <p:cNvSpPr txBox="1"/>
          <p:nvPr/>
        </p:nvSpPr>
        <p:spPr>
          <a:xfrm>
            <a:off x="432089" y="2157061"/>
            <a:ext cx="4835525" cy="2708434"/>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Works in both hybrid and cloud migrations</a:t>
            </a:r>
          </a:p>
          <a:p>
            <a:pPr marL="285750" indent="-285750">
              <a:spcAft>
                <a:spcPts val="1200"/>
              </a:spcAft>
              <a:buFont typeface="Arial" panose="020B0604020202020204" pitchFamily="34" charset="0"/>
              <a:buChar char="•"/>
            </a:pPr>
            <a:r>
              <a:rPr lang="en-US" sz="2000" dirty="0"/>
              <a:t>Transfers both the data stream and file metadata</a:t>
            </a:r>
          </a:p>
          <a:p>
            <a:pPr marL="285750" indent="-285750">
              <a:spcAft>
                <a:spcPts val="1200"/>
              </a:spcAft>
              <a:buFont typeface="Arial" panose="020B0604020202020204" pitchFamily="34" charset="0"/>
              <a:buChar char="•"/>
            </a:pPr>
            <a:r>
              <a:rPr lang="en-US" sz="2000" dirty="0"/>
              <a:t>Combines with other products like Azure Data Box</a:t>
            </a:r>
          </a:p>
          <a:p>
            <a:pPr marL="285750" indent="-285750">
              <a:spcAft>
                <a:spcPts val="1200"/>
              </a:spcAft>
              <a:buFont typeface="Arial" panose="020B0604020202020204" pitchFamily="34" charset="0"/>
              <a:buChar char="•"/>
            </a:pPr>
            <a:r>
              <a:rPr lang="en-US" sz="2000" dirty="0"/>
              <a:t>Supports tiering options</a:t>
            </a:r>
          </a:p>
        </p:txBody>
      </p:sp>
      <p:pic>
        <p:nvPicPr>
          <p:cNvPr id="9" name="Picture 8" descr="Storage sync service with two cloud endpoints. ">
            <a:extLst>
              <a:ext uri="{FF2B5EF4-FFF2-40B4-BE49-F238E27FC236}">
                <a16:creationId xmlns:a16="http://schemas.microsoft.com/office/drawing/2014/main" id="{40FF5625-5205-44A7-9AA5-EA03BFDEA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491" y="2250757"/>
            <a:ext cx="5457825" cy="2905125"/>
          </a:xfrm>
          <a:prstGeom prst="rect">
            <a:avLst/>
          </a:prstGeom>
        </p:spPr>
      </p:pic>
    </p:spTree>
    <p:extLst>
      <p:ext uri="{BB962C8B-B14F-4D97-AF65-F5344CB8AC3E}">
        <p14:creationId xmlns:p14="http://schemas.microsoft.com/office/powerpoint/2010/main" val="19316980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47C62-2B47-F066-DC92-B93FE22BB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51755B-F9CA-2120-D6B9-F5DB8DA882F2}"/>
              </a:ext>
            </a:extLst>
          </p:cNvPr>
          <p:cNvSpPr>
            <a:spLocks noGrp="1"/>
          </p:cNvSpPr>
          <p:nvPr>
            <p:ph type="title"/>
          </p:nvPr>
        </p:nvSpPr>
        <p:spPr/>
        <p:txBody>
          <a:bodyPr/>
          <a:lstStyle/>
          <a:p>
            <a:r>
              <a:rPr lang="en-US" dirty="0">
                <a:solidFill>
                  <a:schemeClr val="tx1"/>
                </a:solidFill>
              </a:rPr>
              <a:t>Consider the Azure Storage Mover</a:t>
            </a:r>
          </a:p>
        </p:txBody>
      </p:sp>
      <p:sp>
        <p:nvSpPr>
          <p:cNvPr id="3" name="Text Placeholder 2">
            <a:extLst>
              <a:ext uri="{FF2B5EF4-FFF2-40B4-BE49-F238E27FC236}">
                <a16:creationId xmlns:a16="http://schemas.microsoft.com/office/drawing/2014/main" id="{8904F035-36CB-63F8-2C53-E316FAB570E3}"/>
              </a:ext>
            </a:extLst>
          </p:cNvPr>
          <p:cNvSpPr>
            <a:spLocks noGrp="1"/>
          </p:cNvSpPr>
          <p:nvPr>
            <p:ph type="body" sz="quarter" idx="10"/>
          </p:nvPr>
        </p:nvSpPr>
        <p:spPr>
          <a:xfrm>
            <a:off x="432089" y="1083334"/>
            <a:ext cx="11341268" cy="430887"/>
          </a:xfrm>
        </p:spPr>
        <p:txBody>
          <a:bodyPr/>
          <a:lstStyle/>
          <a:p>
            <a:r>
              <a:rPr lang="en-US" dirty="0"/>
              <a:t>Storage migration service for both files and folders</a:t>
            </a:r>
          </a:p>
        </p:txBody>
      </p:sp>
      <p:sp>
        <p:nvSpPr>
          <p:cNvPr id="21" name="TextBox 20">
            <a:extLst>
              <a:ext uri="{FF2B5EF4-FFF2-40B4-BE49-F238E27FC236}">
                <a16:creationId xmlns:a16="http://schemas.microsoft.com/office/drawing/2014/main" id="{4D83D9FC-9D94-37AC-1031-1FED9699F0F5}"/>
              </a:ext>
            </a:extLst>
          </p:cNvPr>
          <p:cNvSpPr txBox="1"/>
          <p:nvPr/>
        </p:nvSpPr>
        <p:spPr>
          <a:xfrm>
            <a:off x="348305" y="2074532"/>
            <a:ext cx="5586373" cy="1434239"/>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Works with SMB 2.0 shares</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Works with NFS 3 &amp; 4 shares</a:t>
            </a:r>
          </a:p>
          <a:p>
            <a:pPr marL="342900" indent="-342900">
              <a:lnSpc>
                <a:spcPct val="90000"/>
              </a:lnSpc>
              <a:spcAft>
                <a:spcPts val="12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1026" name="Picture 2" descr="NFS share accessing a storage account blob container by using the Storage Move agent. ">
            <a:extLst>
              <a:ext uri="{FF2B5EF4-FFF2-40B4-BE49-F238E27FC236}">
                <a16:creationId xmlns:a16="http://schemas.microsoft.com/office/drawing/2014/main" id="{8AA8EDBE-4949-B5D4-03EC-8BF41ADFE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576" y="1619692"/>
            <a:ext cx="3186522" cy="46287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gram showing SMB share accessing storage account file shares by using the Storage Mover agent. ">
            <a:extLst>
              <a:ext uri="{FF2B5EF4-FFF2-40B4-BE49-F238E27FC236}">
                <a16:creationId xmlns:a16="http://schemas.microsoft.com/office/drawing/2014/main" id="{92B49F27-B7DA-3632-F7C9-227473897502}"/>
              </a:ext>
            </a:extLst>
          </p:cNvPr>
          <p:cNvPicPr>
            <a:picLocks noChangeAspect="1"/>
          </p:cNvPicPr>
          <p:nvPr/>
        </p:nvPicPr>
        <p:blipFill>
          <a:blip r:embed="rId4"/>
          <a:stretch>
            <a:fillRect/>
          </a:stretch>
        </p:blipFill>
        <p:spPr>
          <a:xfrm>
            <a:off x="8520255" y="1619692"/>
            <a:ext cx="3323440" cy="4628707"/>
          </a:xfrm>
          <a:prstGeom prst="rect">
            <a:avLst/>
          </a:prstGeom>
        </p:spPr>
      </p:pic>
    </p:spTree>
    <p:extLst>
      <p:ext uri="{BB962C8B-B14F-4D97-AF65-F5344CB8AC3E}">
        <p14:creationId xmlns:p14="http://schemas.microsoft.com/office/powerpoint/2010/main" val="193604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F26A50-7EE4-4FF0-A2F9-2617AC7DF675}"/>
              </a:ext>
            </a:extLst>
          </p:cNvPr>
          <p:cNvSpPr>
            <a:spLocks noGrp="1"/>
          </p:cNvSpPr>
          <p:nvPr>
            <p:ph type="title"/>
          </p:nvPr>
        </p:nvSpPr>
        <p:spPr/>
        <p:txBody>
          <a:bodyPr/>
          <a:lstStyle/>
          <a:p>
            <a:r>
              <a:rPr lang="en-US" dirty="0"/>
              <a:t>Select an offline migration tool</a:t>
            </a:r>
          </a:p>
        </p:txBody>
      </p:sp>
    </p:spTree>
    <p:extLst>
      <p:ext uri="{BB962C8B-B14F-4D97-AF65-F5344CB8AC3E}">
        <p14:creationId xmlns:p14="http://schemas.microsoft.com/office/powerpoint/2010/main" val="291529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366" y="439835"/>
            <a:ext cx="11341268" cy="642840"/>
          </a:xfrm>
        </p:spPr>
        <p:txBody>
          <a:bodyPr/>
          <a:lstStyle/>
          <a:p>
            <a:r>
              <a:rPr lang="en-US" dirty="0"/>
              <a:t>Consider the Import/Export Service</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1800" y="1082675"/>
            <a:ext cx="11341100" cy="430887"/>
          </a:xfrm>
        </p:spPr>
        <p:txBody>
          <a:bodyPr/>
          <a:lstStyle/>
          <a:p>
            <a:r>
              <a:rPr lang="en-US" dirty="0"/>
              <a:t>Import/Export migrates on-premises locations and Azure Storage accounts </a:t>
            </a:r>
          </a:p>
        </p:txBody>
      </p:sp>
      <p:sp>
        <p:nvSpPr>
          <p:cNvPr id="7" name="TextBox 6">
            <a:extLst>
              <a:ext uri="{FF2B5EF4-FFF2-40B4-BE49-F238E27FC236}">
                <a16:creationId xmlns:a16="http://schemas.microsoft.com/office/drawing/2014/main" id="{7055786F-6D42-424A-9965-59EBD2FCAFF8}"/>
              </a:ext>
            </a:extLst>
          </p:cNvPr>
          <p:cNvSpPr txBox="1"/>
          <p:nvPr/>
        </p:nvSpPr>
        <p:spPr>
          <a:xfrm>
            <a:off x="389430" y="1996261"/>
            <a:ext cx="4835525" cy="332398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Migrate large amounts of your data from on-premises to Azure, as a one-time task</a:t>
            </a:r>
          </a:p>
          <a:p>
            <a:pPr marL="285750" indent="-285750">
              <a:spcAft>
                <a:spcPts val="1200"/>
              </a:spcAft>
              <a:buFont typeface="Arial" panose="020B0604020202020204" pitchFamily="34" charset="0"/>
              <a:buChar char="•"/>
            </a:pPr>
            <a:r>
              <a:rPr lang="en-US" sz="2000" dirty="0"/>
              <a:t>Back up your data on-premises in Azure Storage</a:t>
            </a:r>
          </a:p>
          <a:p>
            <a:pPr marL="285750" indent="-285750">
              <a:spcAft>
                <a:spcPts val="1200"/>
              </a:spcAft>
              <a:buFont typeface="Arial" panose="020B0604020202020204" pitchFamily="34" charset="0"/>
              <a:buChar char="•"/>
            </a:pPr>
            <a:r>
              <a:rPr lang="en-US" sz="2000" dirty="0"/>
              <a:t>Recover large amounts of data that you previously stored in Azure Storage</a:t>
            </a:r>
          </a:p>
          <a:p>
            <a:pPr marL="285750" indent="-285750">
              <a:spcAft>
                <a:spcPts val="1200"/>
              </a:spcAft>
              <a:buFont typeface="Arial" panose="020B0604020202020204" pitchFamily="34" charset="0"/>
              <a:buChar char="•"/>
            </a:pPr>
            <a:r>
              <a:rPr lang="en-US" sz="2000" dirty="0"/>
              <a:t>Distribute data from Azure Storage to customer site</a:t>
            </a:r>
          </a:p>
        </p:txBody>
      </p:sp>
      <p:pic>
        <p:nvPicPr>
          <p:cNvPr id="1026" name="Picture 2" descr="Data is exported from Azure. ">
            <a:extLst>
              <a:ext uri="{FF2B5EF4-FFF2-40B4-BE49-F238E27FC236}">
                <a16:creationId xmlns:a16="http://schemas.microsoft.com/office/drawing/2014/main" id="{FFFF217E-A4D4-4051-90E4-18A1164F5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053" y="2309832"/>
            <a:ext cx="5067300" cy="1276350"/>
          </a:xfrm>
          <a:prstGeom prst="rect">
            <a:avLst/>
          </a:prstGeom>
          <a:noFill/>
        </p:spPr>
      </p:pic>
      <p:pic>
        <p:nvPicPr>
          <p:cNvPr id="2050" name="Picture 2" descr="Data is imported to Azure. ">
            <a:extLst>
              <a:ext uri="{FF2B5EF4-FFF2-40B4-BE49-F238E27FC236}">
                <a16:creationId xmlns:a16="http://schemas.microsoft.com/office/drawing/2014/main" id="{C7651569-2327-4D24-A079-505DD24CC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934" y="4043898"/>
            <a:ext cx="6438900" cy="1276350"/>
          </a:xfrm>
          <a:prstGeom prst="rect">
            <a:avLst/>
          </a:prstGeom>
          <a:noFill/>
        </p:spPr>
      </p:pic>
    </p:spTree>
    <p:extLst>
      <p:ext uri="{BB962C8B-B14F-4D97-AF65-F5344CB8AC3E}">
        <p14:creationId xmlns:p14="http://schemas.microsoft.com/office/powerpoint/2010/main" val="18265385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Design a migration solution</a:t>
            </a:r>
            <a:endParaRPr lang="en-US"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Consider the Data Box family of products</a:t>
            </a:r>
          </a:p>
        </p:txBody>
      </p:sp>
      <p:sp>
        <p:nvSpPr>
          <p:cNvPr id="9" name="Text Placeholder 8">
            <a:extLst>
              <a:ext uri="{FF2B5EF4-FFF2-40B4-BE49-F238E27FC236}">
                <a16:creationId xmlns:a16="http://schemas.microsoft.com/office/drawing/2014/main" id="{EBC93503-5F1D-4F2E-91D6-1352530240E3}"/>
              </a:ext>
            </a:extLst>
          </p:cNvPr>
          <p:cNvSpPr>
            <a:spLocks noGrp="1"/>
          </p:cNvSpPr>
          <p:nvPr>
            <p:ph type="body" sz="quarter" idx="10"/>
          </p:nvPr>
        </p:nvSpPr>
        <p:spPr/>
        <p:txBody>
          <a:bodyPr/>
          <a:lstStyle/>
          <a:p>
            <a:r>
              <a:rPr lang="en-US" dirty="0"/>
              <a:t>Data Box provides offline and online data transfer.</a:t>
            </a:r>
          </a:p>
        </p:txBody>
      </p:sp>
      <p:sp>
        <p:nvSpPr>
          <p:cNvPr id="8" name="TextBox 7">
            <a:extLst>
              <a:ext uri="{FF2B5EF4-FFF2-40B4-BE49-F238E27FC236}">
                <a16:creationId xmlns:a16="http://schemas.microsoft.com/office/drawing/2014/main" id="{3D99DBFE-D066-41CA-B6C1-73A3816E1CE8}"/>
              </a:ext>
            </a:extLst>
          </p:cNvPr>
          <p:cNvSpPr txBox="1"/>
          <p:nvPr/>
        </p:nvSpPr>
        <p:spPr>
          <a:xfrm>
            <a:off x="418643" y="1726174"/>
            <a:ext cx="4498797" cy="3939540"/>
          </a:xfrm>
          <a:prstGeom prst="rect">
            <a:avLst/>
          </a:prstGeom>
          <a:noFill/>
        </p:spPr>
        <p:txBody>
          <a:bodyPr wrap="square">
            <a:spAutoFit/>
          </a:bodyPr>
          <a:lstStyle/>
          <a:p>
            <a:pPr>
              <a:spcAft>
                <a:spcPts val="1200"/>
              </a:spcAft>
            </a:pPr>
            <a:r>
              <a:rPr lang="en-US" sz="2000" dirty="0">
                <a:solidFill>
                  <a:schemeClr val="tx2">
                    <a:lumMod val="50000"/>
                  </a:schemeClr>
                </a:solidFill>
              </a:rPr>
              <a:t>Scenarios to import data to Azure</a:t>
            </a:r>
          </a:p>
          <a:p>
            <a:pPr marL="571500" lvl="1" indent="-285750">
              <a:spcAft>
                <a:spcPts val="600"/>
              </a:spcAft>
              <a:buFont typeface="Arial" panose="020B0604020202020204" pitchFamily="34" charset="0"/>
              <a:buChar char="•"/>
            </a:pPr>
            <a:r>
              <a:rPr lang="en-US" sz="2000" dirty="0"/>
              <a:t>One time migration</a:t>
            </a:r>
          </a:p>
          <a:p>
            <a:pPr marL="571500" lvl="1" indent="-285750">
              <a:spcAft>
                <a:spcPts val="600"/>
              </a:spcAft>
              <a:buFont typeface="Arial" panose="020B0604020202020204" pitchFamily="34" charset="0"/>
              <a:buChar char="•"/>
            </a:pPr>
            <a:r>
              <a:rPr lang="en-US" sz="2000" dirty="0"/>
              <a:t>Initial bulk transfer</a:t>
            </a:r>
          </a:p>
          <a:p>
            <a:pPr marL="571500" lvl="1" indent="-285750">
              <a:spcAft>
                <a:spcPts val="600"/>
              </a:spcAft>
              <a:buFont typeface="Arial" panose="020B0604020202020204" pitchFamily="34" charset="0"/>
              <a:buChar char="•"/>
            </a:pPr>
            <a:r>
              <a:rPr lang="en-US" sz="2000" dirty="0"/>
              <a:t>Periodic uploads</a:t>
            </a:r>
          </a:p>
          <a:p>
            <a:pPr>
              <a:spcAft>
                <a:spcPts val="1200"/>
              </a:spcAft>
            </a:pPr>
            <a:r>
              <a:rPr lang="en-US" sz="2000" dirty="0">
                <a:solidFill>
                  <a:schemeClr val="tx2">
                    <a:lumMod val="50000"/>
                  </a:schemeClr>
                </a:solidFill>
              </a:rPr>
              <a:t>Scenarios to export data from Azure</a:t>
            </a:r>
          </a:p>
          <a:p>
            <a:pPr marL="571500" lvl="1" indent="-285750">
              <a:spcAft>
                <a:spcPts val="600"/>
              </a:spcAft>
              <a:buFont typeface="Arial" panose="020B0604020202020204" pitchFamily="34" charset="0"/>
              <a:buChar char="•"/>
            </a:pPr>
            <a:r>
              <a:rPr lang="en-US" sz="2000" dirty="0"/>
              <a:t>Disaster recovery</a:t>
            </a:r>
          </a:p>
          <a:p>
            <a:pPr marL="571500" lvl="1" indent="-285750">
              <a:spcAft>
                <a:spcPts val="600"/>
              </a:spcAft>
              <a:buFont typeface="Arial" panose="020B0604020202020204" pitchFamily="34" charset="0"/>
              <a:buChar char="•"/>
            </a:pPr>
            <a:r>
              <a:rPr lang="en-US" sz="2000" dirty="0"/>
              <a:t>Security requirements</a:t>
            </a:r>
          </a:p>
          <a:p>
            <a:pPr marL="571500" lvl="1" indent="-285750">
              <a:spcAft>
                <a:spcPts val="600"/>
              </a:spcAft>
              <a:buFont typeface="Arial" panose="020B0604020202020204" pitchFamily="34" charset="0"/>
              <a:buChar char="•"/>
            </a:pPr>
            <a:r>
              <a:rPr lang="en-US" sz="2000" dirty="0"/>
              <a:t>Migrate back to on-premises or to another cloud service provider</a:t>
            </a:r>
          </a:p>
          <a:p>
            <a:pPr lvl="1">
              <a:spcAft>
                <a:spcPts val="1200"/>
              </a:spcAft>
            </a:pPr>
            <a:endParaRPr lang="en-US" sz="2000" dirty="0"/>
          </a:p>
        </p:txBody>
      </p:sp>
      <p:pic>
        <p:nvPicPr>
          <p:cNvPr id="1026" name="Picture 2" descr="Diagram with data box products. ">
            <a:extLst>
              <a:ext uri="{FF2B5EF4-FFF2-40B4-BE49-F238E27FC236}">
                <a16:creationId xmlns:a16="http://schemas.microsoft.com/office/drawing/2014/main" id="{4B65BB68-5807-A33A-B0A5-74BF9A580F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183438" y="1615861"/>
            <a:ext cx="6847205" cy="362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52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1677-EF76-4790-8934-64A1CC197018}"/>
              </a:ext>
            </a:extLst>
          </p:cNvPr>
          <p:cNvSpPr>
            <a:spLocks noGrp="1"/>
          </p:cNvSpPr>
          <p:nvPr>
            <p:ph type="title"/>
          </p:nvPr>
        </p:nvSpPr>
        <p:spPr/>
        <p:txBody>
          <a:bodyPr/>
          <a:lstStyle/>
          <a:p>
            <a:r>
              <a:rPr lang="en-US" dirty="0"/>
              <a:t>Compare data migration solutions</a:t>
            </a:r>
          </a:p>
        </p:txBody>
      </p:sp>
      <p:graphicFrame>
        <p:nvGraphicFramePr>
          <p:cNvPr id="4" name="Table 3">
            <a:extLst>
              <a:ext uri="{FF2B5EF4-FFF2-40B4-BE49-F238E27FC236}">
                <a16:creationId xmlns:a16="http://schemas.microsoft.com/office/drawing/2014/main" id="{8946433F-4CAA-4C97-9BAC-335A5CB58FF7}"/>
              </a:ext>
            </a:extLst>
          </p:cNvPr>
          <p:cNvGraphicFramePr>
            <a:graphicFrameLocks noGrp="1"/>
          </p:cNvGraphicFramePr>
          <p:nvPr>
            <p:extLst>
              <p:ext uri="{D42A27DB-BD31-4B8C-83A1-F6EECF244321}">
                <p14:modId xmlns:p14="http://schemas.microsoft.com/office/powerpoint/2010/main" val="1352994943"/>
              </p:ext>
            </p:extLst>
          </p:nvPr>
        </p:nvGraphicFramePr>
        <p:xfrm>
          <a:off x="418643" y="1226844"/>
          <a:ext cx="11232372" cy="4340763"/>
        </p:xfrm>
        <a:graphic>
          <a:graphicData uri="http://schemas.openxmlformats.org/drawingml/2006/table">
            <a:tbl>
              <a:tblPr firstRow="1"/>
              <a:tblGrid>
                <a:gridCol w="2488680">
                  <a:extLst>
                    <a:ext uri="{9D8B030D-6E8A-4147-A177-3AD203B41FA5}">
                      <a16:colId xmlns:a16="http://schemas.microsoft.com/office/drawing/2014/main" val="1957501215"/>
                    </a:ext>
                  </a:extLst>
                </a:gridCol>
                <a:gridCol w="4419600">
                  <a:extLst>
                    <a:ext uri="{9D8B030D-6E8A-4147-A177-3AD203B41FA5}">
                      <a16:colId xmlns:a16="http://schemas.microsoft.com/office/drawing/2014/main" val="318935496"/>
                    </a:ext>
                  </a:extLst>
                </a:gridCol>
                <a:gridCol w="4324092">
                  <a:extLst>
                    <a:ext uri="{9D8B030D-6E8A-4147-A177-3AD203B41FA5}">
                      <a16:colId xmlns:a16="http://schemas.microsoft.com/office/drawing/2014/main" val="2375436778"/>
                    </a:ext>
                  </a:extLst>
                </a:gridCol>
              </a:tblGrid>
              <a:tr h="189161">
                <a:tc>
                  <a:txBody>
                    <a:bodyPr/>
                    <a:lstStyle/>
                    <a:p>
                      <a:pPr algn="l" fontAlgn="t"/>
                      <a:r>
                        <a:rPr lang="en-US" sz="1800" dirty="0">
                          <a:solidFill>
                            <a:schemeClr val="bg1"/>
                          </a:solidFill>
                          <a:effectLst/>
                        </a:rPr>
                        <a:t>Dataset</a:t>
                      </a:r>
                    </a:p>
                  </a:txBody>
                  <a:tcPr marL="39045"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50000"/>
                      </a:schemeClr>
                    </a:solidFill>
                  </a:tcPr>
                </a:tc>
                <a:tc>
                  <a:txBody>
                    <a:bodyPr/>
                    <a:lstStyle/>
                    <a:p>
                      <a:pPr algn="l" fontAlgn="t"/>
                      <a:r>
                        <a:rPr lang="en-US" sz="1800" dirty="0">
                          <a:solidFill>
                            <a:schemeClr val="bg1"/>
                          </a:solidFill>
                          <a:effectLst/>
                        </a:rPr>
                        <a:t>Network bandwidth</a:t>
                      </a:r>
                    </a:p>
                  </a:txBody>
                  <a:tcPr marL="39045"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50000"/>
                      </a:schemeClr>
                    </a:solidFill>
                  </a:tcPr>
                </a:tc>
                <a:tc>
                  <a:txBody>
                    <a:bodyPr/>
                    <a:lstStyle/>
                    <a:p>
                      <a:pPr algn="l" fontAlgn="t"/>
                      <a:r>
                        <a:rPr lang="en-US" sz="1800" dirty="0">
                          <a:solidFill>
                            <a:schemeClr val="bg1"/>
                          </a:solidFill>
                          <a:effectLst/>
                        </a:rPr>
                        <a:t>Solution to use</a:t>
                      </a:r>
                    </a:p>
                  </a:txBody>
                  <a:tcPr marL="39045"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3052474642"/>
                  </a:ext>
                </a:extLst>
              </a:tr>
              <a:tr h="1334115">
                <a:tc>
                  <a:txBody>
                    <a:bodyPr/>
                    <a:lstStyle/>
                    <a:p>
                      <a:pPr algn="l" fontAlgn="t"/>
                      <a:r>
                        <a:rPr lang="en-US" sz="1800" dirty="0">
                          <a:effectLst/>
                        </a:rPr>
                        <a:t>Large dataset</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l" fontAlgn="t"/>
                      <a:r>
                        <a:rPr lang="en-US" sz="1800" dirty="0">
                          <a:effectLst/>
                        </a:rPr>
                        <a:t>Low-bandwidth network or direct connectivity to on-premises storage is limited by organization policies</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l" fontAlgn="t"/>
                      <a:r>
                        <a:rPr lang="en-US" sz="1800" dirty="0">
                          <a:effectLst/>
                        </a:rPr>
                        <a:t>Azure Import/Export or Data Box for export; Data Box Disk or Data Box for import where supported; otherwise use Azure Import/Export</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37754538"/>
                  </a:ext>
                </a:extLst>
              </a:tr>
              <a:tr h="1055131">
                <a:tc>
                  <a:txBody>
                    <a:bodyPr/>
                    <a:lstStyle/>
                    <a:p>
                      <a:pPr algn="l" fontAlgn="t"/>
                      <a:r>
                        <a:rPr lang="en-US" sz="1800" dirty="0">
                          <a:effectLst/>
                        </a:rPr>
                        <a:t>Large dataset</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t"/>
                      <a:r>
                        <a:rPr lang="en-US" sz="1800" dirty="0">
                          <a:effectLst/>
                        </a:rPr>
                        <a:t>High-bandwidth network: 1 gigabit per second (Gbps) - 100 Gbps</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t"/>
                      <a:r>
                        <a:rPr lang="en-US" sz="1800" dirty="0">
                          <a:effectLst/>
                        </a:rPr>
                        <a:t>AZCopy for online transfers; or to import data, Azure Data Factory, Azure Stack Edge, or Azure Data Box Gateway</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5561162"/>
                  </a:ext>
                </a:extLst>
              </a:tr>
              <a:tr h="776145">
                <a:tc>
                  <a:txBody>
                    <a:bodyPr/>
                    <a:lstStyle/>
                    <a:p>
                      <a:pPr algn="l" fontAlgn="t"/>
                      <a:r>
                        <a:rPr lang="en-US" sz="1800" dirty="0">
                          <a:effectLst/>
                        </a:rPr>
                        <a:t>Large dataset</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l" fontAlgn="t"/>
                      <a:r>
                        <a:rPr lang="en-US" sz="1800" dirty="0">
                          <a:effectLst/>
                        </a:rPr>
                        <a:t>Moderate-bandwidth network: 100 megabits per second (Mbps) - 1 Gbps</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l" fontAlgn="t"/>
                      <a:r>
                        <a:rPr lang="en-US" sz="1800" dirty="0">
                          <a:effectLst/>
                        </a:rPr>
                        <a:t>Azure Import/Export or Azure Data Box family where it is supported</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72120013"/>
                  </a:ext>
                </a:extLst>
              </a:tr>
              <a:tr h="845891">
                <a:tc>
                  <a:txBody>
                    <a:bodyPr/>
                    <a:lstStyle/>
                    <a:p>
                      <a:pPr algn="l" fontAlgn="t"/>
                      <a:r>
                        <a:rPr lang="en-US" sz="1800" dirty="0">
                          <a:effectLst/>
                        </a:rPr>
                        <a:t>Small dataset: a few GBs to a few TBs</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t"/>
                      <a:r>
                        <a:rPr lang="en-US" sz="1800" dirty="0">
                          <a:effectLst/>
                        </a:rPr>
                        <a:t>Low to moderate-bandwidth network: up to 1 Gbps</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t"/>
                      <a:r>
                        <a:rPr lang="en-US" sz="1800" dirty="0">
                          <a:effectLst/>
                        </a:rPr>
                        <a:t>If transferring only a few files, use Azure Storage Explorer, Azure portal, AZCopy, or AZ CLI</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41314573"/>
                  </a:ext>
                </a:extLst>
              </a:tr>
            </a:tbl>
          </a:graphicData>
        </a:graphic>
      </p:graphicFrame>
    </p:spTree>
    <p:extLst>
      <p:ext uri="{BB962C8B-B14F-4D97-AF65-F5344CB8AC3E}">
        <p14:creationId xmlns:p14="http://schemas.microsoft.com/office/powerpoint/2010/main" val="19680393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06840-C702-4540-A4E2-74DE6EEE4EE5}"/>
              </a:ext>
            </a:extLst>
          </p:cNvPr>
          <p:cNvSpPr>
            <a:spLocks noGrp="1"/>
          </p:cNvSpPr>
          <p:nvPr>
            <p:ph type="title"/>
          </p:nvPr>
        </p:nvSpPr>
        <p:spPr/>
        <p:txBody>
          <a:bodyPr/>
          <a:lstStyle/>
          <a:p>
            <a:r>
              <a:rPr lang="en-US" dirty="0"/>
              <a:t>Review</a:t>
            </a:r>
          </a:p>
        </p:txBody>
      </p:sp>
    </p:spTree>
    <p:extLst>
      <p:ext uri="{BB962C8B-B14F-4D97-AF65-F5344CB8AC3E}">
        <p14:creationId xmlns:p14="http://schemas.microsoft.com/office/powerpoint/2010/main" val="103849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Discussion (activity)</a:t>
            </a:r>
          </a:p>
        </p:txBody>
      </p:sp>
      <p:sp>
        <p:nvSpPr>
          <p:cNvPr id="39" name="Text Placeholder 38">
            <a:extLst>
              <a:ext uri="{FF2B5EF4-FFF2-40B4-BE49-F238E27FC236}">
                <a16:creationId xmlns:a16="http://schemas.microsoft.com/office/drawing/2014/main" id="{12C745C1-247A-4FCC-9C8D-80111A0AE0C7}"/>
              </a:ext>
            </a:extLst>
          </p:cNvPr>
          <p:cNvSpPr>
            <a:spLocks noGrp="1"/>
          </p:cNvSpPr>
          <p:nvPr>
            <p:ph type="body" sz="quarter" idx="10"/>
          </p:nvPr>
        </p:nvSpPr>
        <p:spPr>
          <a:xfrm>
            <a:off x="432089" y="979817"/>
            <a:ext cx="11341268" cy="430887"/>
          </a:xfrm>
        </p:spPr>
        <p:txBody>
          <a:bodyPr/>
          <a:lstStyle/>
          <a:p>
            <a:r>
              <a:rPr lang="en-US" dirty="0"/>
              <a:t>What strategies or tooling would you suggest for these situations?</a:t>
            </a:r>
          </a:p>
        </p:txBody>
      </p:sp>
      <p:sp>
        <p:nvSpPr>
          <p:cNvPr id="45" name="TextBox 44">
            <a:extLst>
              <a:ext uri="{FF2B5EF4-FFF2-40B4-BE49-F238E27FC236}">
                <a16:creationId xmlns:a16="http://schemas.microsoft.com/office/drawing/2014/main" id="{4A6C1B16-7551-40D5-91FF-1F78B5006FEB}"/>
              </a:ext>
            </a:extLst>
          </p:cNvPr>
          <p:cNvSpPr txBox="1"/>
          <p:nvPr/>
        </p:nvSpPr>
        <p:spPr>
          <a:xfrm>
            <a:off x="418643" y="1942439"/>
            <a:ext cx="6439357" cy="2296013"/>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Media and corporate files</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Product catalog that uses a database</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On-premises virtual machines</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On-premises NAS server</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Cloud based blob storage</a:t>
            </a:r>
          </a:p>
        </p:txBody>
      </p:sp>
      <p:pic>
        <p:nvPicPr>
          <p:cNvPr id="4" name="Picture 3">
            <a:extLst>
              <a:ext uri="{FF2B5EF4-FFF2-40B4-BE49-F238E27FC236}">
                <a16:creationId xmlns:a16="http://schemas.microsoft.com/office/drawing/2014/main" id="{5FEF9A8C-9C05-4ECA-A754-C8AA8A2757D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0214" y="200138"/>
            <a:ext cx="914528" cy="914528"/>
          </a:xfrm>
          <a:prstGeom prst="rect">
            <a:avLst/>
          </a:prstGeom>
        </p:spPr>
      </p:pic>
    </p:spTree>
    <p:extLst>
      <p:ext uri="{BB962C8B-B14F-4D97-AF65-F5344CB8AC3E}">
        <p14:creationId xmlns:p14="http://schemas.microsoft.com/office/powerpoint/2010/main" val="39478428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Migration solutions</a:t>
            </a:r>
          </a:p>
        </p:txBody>
      </p:sp>
      <p:sp>
        <p:nvSpPr>
          <p:cNvPr id="12" name="TextBox 11">
            <a:extLst>
              <a:ext uri="{FF2B5EF4-FFF2-40B4-BE49-F238E27FC236}">
                <a16:creationId xmlns:a16="http://schemas.microsoft.com/office/drawing/2014/main" id="{C3CBDD2D-47C1-4C01-985A-E618C6F64030}"/>
              </a:ext>
            </a:extLst>
          </p:cNvPr>
          <p:cNvSpPr txBox="1"/>
          <p:nvPr/>
        </p:nvSpPr>
        <p:spPr>
          <a:xfrm>
            <a:off x="3690049" y="2333416"/>
            <a:ext cx="7766735" cy="2492990"/>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800" dirty="0">
                <a:solidFill>
                  <a:srgbClr val="000000"/>
                </a:solidFill>
                <a:hlinkClick r:id="rId3"/>
              </a:rPr>
              <a:t>Accelerate your migration journey to Azure </a:t>
            </a:r>
            <a:endParaRPr lang="en-US" sz="1800" dirty="0">
              <a:solidFill>
                <a:srgbClr val="000000"/>
              </a:solidFill>
            </a:endParaRPr>
          </a:p>
          <a:p>
            <a:pPr marL="285750" indent="-285750">
              <a:spcAft>
                <a:spcPts val="600"/>
              </a:spcAft>
              <a:buFont typeface="Arial" panose="020B0604020202020204" pitchFamily="34" charset="0"/>
              <a:buChar char="•"/>
            </a:pPr>
            <a:r>
              <a:rPr lang="en-US" sz="1800" dirty="0">
                <a:hlinkClick r:id="rId4"/>
              </a:rPr>
              <a:t>Migrate your relational data stored in SQL Server to Azure SQL Database</a:t>
            </a:r>
            <a:endParaRPr lang="en-US" sz="1800" dirty="0"/>
          </a:p>
          <a:p>
            <a:pPr marL="285750" indent="-285750">
              <a:spcAft>
                <a:spcPts val="600"/>
              </a:spcAft>
              <a:buFont typeface="Arial" panose="020B0604020202020204" pitchFamily="34" charset="0"/>
              <a:buChar char="•"/>
            </a:pPr>
            <a:r>
              <a:rPr lang="en-US" sz="1800" dirty="0">
                <a:hlinkClick r:id="rId5"/>
              </a:rPr>
              <a:t>Prepare on-premises workloads for migration to Azure </a:t>
            </a:r>
            <a:endParaRPr lang="en-US" sz="1800" dirty="0"/>
          </a:p>
          <a:p>
            <a:pPr marL="285750" indent="-285750">
              <a:spcAft>
                <a:spcPts val="600"/>
              </a:spcAft>
              <a:buFont typeface="Arial" panose="020B0604020202020204" pitchFamily="34" charset="0"/>
              <a:buChar char="•"/>
            </a:pPr>
            <a:r>
              <a:rPr lang="en-US" sz="1800" dirty="0">
                <a:hlinkClick r:id="rId6"/>
              </a:rPr>
              <a:t>Migrate on-premises workloads to Azure </a:t>
            </a:r>
            <a:endParaRPr lang="en-US" sz="1800" dirty="0"/>
          </a:p>
          <a:p>
            <a:pPr marL="285750" indent="-285750">
              <a:spcAft>
                <a:spcPts val="600"/>
              </a:spcAft>
              <a:buFont typeface="Arial" panose="020B0604020202020204" pitchFamily="34" charset="0"/>
              <a:buChar char="•"/>
            </a:pPr>
            <a:r>
              <a:rPr lang="en-US" sz="1800" i="0" dirty="0">
                <a:solidFill>
                  <a:srgbClr val="171717"/>
                </a:solidFill>
                <a:effectLst/>
                <a:hlinkClick r:id="rId7"/>
              </a:rPr>
              <a:t>Export large amounts of data from Azure by using Azure Import/Export</a:t>
            </a:r>
            <a:endParaRPr lang="en-US" sz="1800" i="0" dirty="0">
              <a:solidFill>
                <a:srgbClr val="171717"/>
              </a:solidFill>
              <a:effectLst/>
            </a:endParaRPr>
          </a:p>
          <a:p>
            <a:pPr marL="285750" indent="-285750">
              <a:spcAft>
                <a:spcPts val="600"/>
              </a:spcAft>
              <a:buFont typeface="Arial" panose="020B0604020202020204" pitchFamily="34" charset="0"/>
              <a:buChar char="•"/>
            </a:pPr>
            <a:r>
              <a:rPr lang="en-US" sz="1800" i="0" dirty="0">
                <a:solidFill>
                  <a:srgbClr val="171717"/>
                </a:solidFill>
                <a:effectLst/>
                <a:hlinkClick r:id="rId8"/>
              </a:rPr>
              <a:t>Move large amounts of data to the cloud by using Azure Data Box family</a:t>
            </a:r>
            <a:endParaRPr lang="en-US" sz="1800" i="0" dirty="0">
              <a:solidFill>
                <a:srgbClr val="171717"/>
              </a:solidFill>
              <a:effectLst/>
            </a:endParaRPr>
          </a:p>
          <a:p>
            <a:pPr marL="285750" indent="-285750">
              <a:spcAft>
                <a:spcPts val="600"/>
              </a:spcAft>
              <a:buFont typeface="Arial" panose="020B0604020202020204" pitchFamily="34" charset="0"/>
              <a:buChar char="•"/>
            </a:pPr>
            <a:r>
              <a:rPr lang="en-US" sz="1800" dirty="0">
                <a:solidFill>
                  <a:srgbClr val="0078D4"/>
                </a:solidFill>
                <a:hlinkClick r:id="rId9">
                  <a:extLst>
                    <a:ext uri="{A12FA001-AC4F-418D-AE19-62706E023703}">
                      <ahyp:hlinkClr xmlns:ahyp="http://schemas.microsoft.com/office/drawing/2018/hyperlinkcolor" val="tx"/>
                    </a:ext>
                  </a:extLst>
                </a:hlinkClick>
              </a:rPr>
              <a:t>Introduction to Azure Migrate for server migration</a:t>
            </a:r>
            <a:endParaRPr lang="en-US" sz="1800" dirty="0">
              <a:solidFill>
                <a:srgbClr val="0078D4"/>
              </a:solidFill>
            </a:endParaRPr>
          </a:p>
        </p:txBody>
      </p:sp>
    </p:spTree>
    <p:extLst>
      <p:ext uri="{BB962C8B-B14F-4D97-AF65-F5344CB8AC3E}">
        <p14:creationId xmlns:p14="http://schemas.microsoft.com/office/powerpoint/2010/main" val="25704858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45DC4-412F-4834-B89D-26E8219BD037}"/>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368749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C2BFA-CF6C-475C-92DD-7253FB505F4D}"/>
              </a:ext>
            </a:extLst>
          </p:cNvPr>
          <p:cNvSpPr>
            <a:spLocks noGrp="1"/>
          </p:cNvSpPr>
          <p:nvPr>
            <p:ph type="title"/>
          </p:nvPr>
        </p:nvSpPr>
        <p:spPr/>
        <p:txBody>
          <a:bodyPr/>
          <a:lstStyle/>
          <a:p>
            <a:r>
              <a:rPr lang="en-US" dirty="0"/>
              <a:t>Solution idea #1</a:t>
            </a:r>
          </a:p>
        </p:txBody>
      </p:sp>
      <p:sp>
        <p:nvSpPr>
          <p:cNvPr id="5" name="Text Placeholder 4">
            <a:extLst>
              <a:ext uri="{FF2B5EF4-FFF2-40B4-BE49-F238E27FC236}">
                <a16:creationId xmlns:a16="http://schemas.microsoft.com/office/drawing/2014/main" id="{BEC9D14F-F610-4575-A3CC-CA23EC39F3AE}"/>
              </a:ext>
            </a:extLst>
          </p:cNvPr>
          <p:cNvSpPr>
            <a:spLocks noGrp="1"/>
          </p:cNvSpPr>
          <p:nvPr>
            <p:ph type="body" sz="quarter" idx="10"/>
          </p:nvPr>
        </p:nvSpPr>
        <p:spPr/>
        <p:txBody>
          <a:bodyPr/>
          <a:lstStyle/>
          <a:p>
            <a:r>
              <a:rPr lang="en-US" dirty="0"/>
              <a:t>Lift and shift – customer support portal</a:t>
            </a:r>
          </a:p>
        </p:txBody>
      </p:sp>
      <p:pic>
        <p:nvPicPr>
          <p:cNvPr id="6" name="Picture 5" descr="Diagram shows line of business application  architecture">
            <a:extLst>
              <a:ext uri="{FF2B5EF4-FFF2-40B4-BE49-F238E27FC236}">
                <a16:creationId xmlns:a16="http://schemas.microsoft.com/office/drawing/2014/main" id="{56596C38-4B3E-44B7-8C8B-D19A13D4E2DE}"/>
              </a:ext>
            </a:extLst>
          </p:cNvPr>
          <p:cNvPicPr>
            <a:picLocks noChangeAspect="1"/>
          </p:cNvPicPr>
          <p:nvPr/>
        </p:nvPicPr>
        <p:blipFill>
          <a:blip r:embed="rId3"/>
          <a:stretch>
            <a:fillRect/>
          </a:stretch>
        </p:blipFill>
        <p:spPr>
          <a:xfrm>
            <a:off x="1725930" y="1645436"/>
            <a:ext cx="8557260" cy="4504261"/>
          </a:xfrm>
          <a:prstGeom prst="rect">
            <a:avLst/>
          </a:prstGeom>
        </p:spPr>
      </p:pic>
    </p:spTree>
    <p:extLst>
      <p:ext uri="{BB962C8B-B14F-4D97-AF65-F5344CB8AC3E}">
        <p14:creationId xmlns:p14="http://schemas.microsoft.com/office/powerpoint/2010/main" val="6395792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C2BFA-CF6C-475C-92DD-7253FB505F4D}"/>
              </a:ext>
            </a:extLst>
          </p:cNvPr>
          <p:cNvSpPr>
            <a:spLocks noGrp="1"/>
          </p:cNvSpPr>
          <p:nvPr>
            <p:ph type="title"/>
          </p:nvPr>
        </p:nvSpPr>
        <p:spPr/>
        <p:txBody>
          <a:bodyPr/>
          <a:lstStyle/>
          <a:p>
            <a:r>
              <a:rPr lang="en-US" dirty="0"/>
              <a:t>Solution idea #2</a:t>
            </a:r>
          </a:p>
        </p:txBody>
      </p:sp>
      <p:sp>
        <p:nvSpPr>
          <p:cNvPr id="5" name="Text Placeholder 4">
            <a:extLst>
              <a:ext uri="{FF2B5EF4-FFF2-40B4-BE49-F238E27FC236}">
                <a16:creationId xmlns:a16="http://schemas.microsoft.com/office/drawing/2014/main" id="{BEC9D14F-F610-4575-A3CC-CA23EC39F3AE}"/>
              </a:ext>
            </a:extLst>
          </p:cNvPr>
          <p:cNvSpPr>
            <a:spLocks noGrp="1"/>
          </p:cNvSpPr>
          <p:nvPr>
            <p:ph type="body" sz="quarter" idx="10"/>
          </p:nvPr>
        </p:nvSpPr>
        <p:spPr/>
        <p:txBody>
          <a:bodyPr/>
          <a:lstStyle/>
          <a:p>
            <a:r>
              <a:rPr lang="en-US" dirty="0"/>
              <a:t>Oracle database migration</a:t>
            </a:r>
          </a:p>
        </p:txBody>
      </p:sp>
      <p:pic>
        <p:nvPicPr>
          <p:cNvPr id="1026" name="Picture 2" descr="Flow chart depicting the steps you have to take to convert your Oracle Database to a SQL or PostgreSQL database in Azure.">
            <a:extLst>
              <a:ext uri="{FF2B5EF4-FFF2-40B4-BE49-F238E27FC236}">
                <a16:creationId xmlns:a16="http://schemas.microsoft.com/office/drawing/2014/main" id="{4436C919-0B56-4E8C-A89B-831120076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22" y="1950027"/>
            <a:ext cx="10374202" cy="374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0369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0621-45C5-446B-90F9-27A87E219E76}"/>
              </a:ext>
            </a:extLst>
          </p:cNvPr>
          <p:cNvSpPr>
            <a:spLocks noGrp="1"/>
          </p:cNvSpPr>
          <p:nvPr>
            <p:ph type="title"/>
          </p:nvPr>
        </p:nvSpPr>
        <p:spPr/>
        <p:txBody>
          <a:bodyPr/>
          <a:lstStyle/>
          <a:p>
            <a:r>
              <a:rPr lang="en-US" dirty="0">
                <a:solidFill>
                  <a:schemeClr val="tx1"/>
                </a:solidFill>
              </a:rPr>
              <a:t>Consider the Storage Migration Service</a:t>
            </a:r>
          </a:p>
        </p:txBody>
      </p:sp>
      <p:sp>
        <p:nvSpPr>
          <p:cNvPr id="3" name="Text Placeholder 2">
            <a:extLst>
              <a:ext uri="{FF2B5EF4-FFF2-40B4-BE49-F238E27FC236}">
                <a16:creationId xmlns:a16="http://schemas.microsoft.com/office/drawing/2014/main" id="{D6BB4552-77F3-41A0-97B6-6441D0C7B580}"/>
              </a:ext>
            </a:extLst>
          </p:cNvPr>
          <p:cNvSpPr>
            <a:spLocks noGrp="1"/>
          </p:cNvSpPr>
          <p:nvPr>
            <p:ph type="body" sz="quarter" idx="10"/>
          </p:nvPr>
        </p:nvSpPr>
        <p:spPr>
          <a:xfrm>
            <a:off x="432089" y="1083334"/>
            <a:ext cx="11341268" cy="430887"/>
          </a:xfrm>
        </p:spPr>
        <p:txBody>
          <a:bodyPr/>
          <a:lstStyle/>
          <a:p>
            <a:r>
              <a:rPr lang="en-US" dirty="0"/>
              <a:t>Storage Migration Service migrates storage to Windows Server or to Azure. </a:t>
            </a:r>
          </a:p>
        </p:txBody>
      </p:sp>
      <p:sp>
        <p:nvSpPr>
          <p:cNvPr id="21" name="TextBox 20">
            <a:extLst>
              <a:ext uri="{FF2B5EF4-FFF2-40B4-BE49-F238E27FC236}">
                <a16:creationId xmlns:a16="http://schemas.microsoft.com/office/drawing/2014/main" id="{CEE160C5-D691-427D-9CE4-FC9A1F25D2B5}"/>
              </a:ext>
            </a:extLst>
          </p:cNvPr>
          <p:cNvSpPr txBox="1"/>
          <p:nvPr/>
        </p:nvSpPr>
        <p:spPr>
          <a:xfrm>
            <a:off x="348305" y="2074532"/>
            <a:ext cx="5586373" cy="1988237"/>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Inventory multiple servers and their data</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Rapidly transfer files, file shares, and security configuration from the source servers</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Optionally, cut over to the new servers.</a:t>
            </a:r>
          </a:p>
        </p:txBody>
      </p:sp>
      <p:pic>
        <p:nvPicPr>
          <p:cNvPr id="5" name="Picture 4" descr="On-premises data uses the storage migration service. ">
            <a:extLst>
              <a:ext uri="{FF2B5EF4-FFF2-40B4-BE49-F238E27FC236}">
                <a16:creationId xmlns:a16="http://schemas.microsoft.com/office/drawing/2014/main" id="{A5EF0E59-F896-4922-A96A-292E716323FE}"/>
              </a:ext>
            </a:extLst>
          </p:cNvPr>
          <p:cNvPicPr>
            <a:picLocks noChangeAspect="1"/>
          </p:cNvPicPr>
          <p:nvPr/>
        </p:nvPicPr>
        <p:blipFill>
          <a:blip r:embed="rId3"/>
          <a:stretch>
            <a:fillRect/>
          </a:stretch>
        </p:blipFill>
        <p:spPr>
          <a:xfrm>
            <a:off x="6089277" y="1939069"/>
            <a:ext cx="5543550" cy="4105275"/>
          </a:xfrm>
          <a:prstGeom prst="rect">
            <a:avLst/>
          </a:prstGeom>
        </p:spPr>
      </p:pic>
    </p:spTree>
    <p:extLst>
      <p:ext uri="{BB962C8B-B14F-4D97-AF65-F5344CB8AC3E}">
        <p14:creationId xmlns:p14="http://schemas.microsoft.com/office/powerpoint/2010/main" val="12662947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 </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588262" y="1379050"/>
            <a:ext cx="4877356" cy="4160113"/>
          </a:xfrm>
        </p:spPr>
        <p:txBody>
          <a:bodyPr/>
          <a:lstStyle/>
          <a:p>
            <a:pPr marL="342900" lvl="1" indent="-342900">
              <a:buFont typeface="Arial" panose="020B0604020202020204" pitchFamily="34" charset="0"/>
              <a:buChar char="•"/>
            </a:pPr>
            <a:r>
              <a:rPr lang="en-US" dirty="0"/>
              <a:t>Evaluate migration with the Cloud Adoption Framework</a:t>
            </a:r>
          </a:p>
          <a:p>
            <a:pPr marL="342900" lvl="1" indent="-342900">
              <a:buFont typeface="Arial" panose="020B0604020202020204" pitchFamily="34" charset="0"/>
              <a:buChar char="•"/>
            </a:pPr>
            <a:r>
              <a:rPr lang="en-US" dirty="0"/>
              <a:t>Describe the Azure Migration Framework</a:t>
            </a:r>
          </a:p>
          <a:p>
            <a:pPr marL="342900" lvl="1" indent="-342900">
              <a:buFont typeface="Arial" panose="020B0604020202020204" pitchFamily="34" charset="0"/>
              <a:buChar char="•"/>
            </a:pPr>
            <a:r>
              <a:rPr lang="en-US" dirty="0"/>
              <a:t>Assess your workloads</a:t>
            </a:r>
          </a:p>
          <a:p>
            <a:pPr marL="342900" lvl="1" indent="-342900">
              <a:buFont typeface="Arial" panose="020B0604020202020204" pitchFamily="34" charset="0"/>
              <a:buChar char="•"/>
            </a:pPr>
            <a:r>
              <a:rPr lang="en-US" dirty="0"/>
              <a:t>Compare migration tools</a:t>
            </a:r>
          </a:p>
          <a:p>
            <a:pPr marL="342900" lvl="1" indent="-342900">
              <a:buFont typeface="Arial" panose="020B0604020202020204" pitchFamily="34" charset="0"/>
              <a:buChar char="•"/>
            </a:pPr>
            <a:r>
              <a:rPr lang="en-US" dirty="0"/>
              <a:t>Migrate your databases</a:t>
            </a:r>
          </a:p>
          <a:p>
            <a:pPr marL="342900" lvl="1" indent="-342900">
              <a:buFont typeface="Arial" panose="020B0604020202020204" pitchFamily="34" charset="0"/>
              <a:buChar char="•"/>
            </a:pPr>
            <a:r>
              <a:rPr lang="en-US" dirty="0"/>
              <a:t>Select an online storage migration tool</a:t>
            </a:r>
          </a:p>
          <a:p>
            <a:pPr marL="342900" lvl="1" indent="-342900">
              <a:buFont typeface="Arial" panose="020B0604020202020204" pitchFamily="34" charset="0"/>
              <a:buChar char="•"/>
            </a:pPr>
            <a:r>
              <a:rPr lang="en-US" dirty="0"/>
              <a:t>Select an offline storage migration tool</a:t>
            </a:r>
          </a:p>
          <a:p>
            <a:pPr marL="342900" lvl="1" indent="-342900">
              <a:buFont typeface="Arial" panose="020B0604020202020204" pitchFamily="34" charset="0"/>
              <a:buChar char="•"/>
            </a:pPr>
            <a:r>
              <a:rPr lang="en-US" dirty="0"/>
              <a:t>Learning recap</a:t>
            </a:r>
          </a:p>
        </p:txBody>
      </p:sp>
      <p:sp>
        <p:nvSpPr>
          <p:cNvPr id="2" name="TextBox 1">
            <a:extLst>
              <a:ext uri="{FF2B5EF4-FFF2-40B4-BE49-F238E27FC236}">
                <a16:creationId xmlns:a16="http://schemas.microsoft.com/office/drawing/2014/main" id="{4FB27062-3942-49D6-BD3F-11FCDBEADE2C}"/>
              </a:ext>
            </a:extLst>
          </p:cNvPr>
          <p:cNvSpPr txBox="1"/>
          <p:nvPr/>
        </p:nvSpPr>
        <p:spPr>
          <a:xfrm>
            <a:off x="6096000" y="698915"/>
            <a:ext cx="5159828" cy="5193053"/>
          </a:xfrm>
          <a:prstGeom prst="roundRect">
            <a:avLst/>
          </a:prstGeom>
          <a:solidFill>
            <a:schemeClr val="bg2"/>
          </a:solidFill>
          <a:ln>
            <a:solidFill>
              <a:schemeClr val="accent1"/>
            </a:solidFill>
          </a:ln>
        </p:spPr>
        <p:txBody>
          <a:bodyPr wrap="square" lIns="91440" tIns="91440" rIns="91440" bIns="91440" rtlCol="0">
            <a:spAutoFit/>
          </a:bodyPr>
          <a:lstStyle/>
          <a:p>
            <a:pPr>
              <a:lnSpc>
                <a:spcPct val="90000"/>
              </a:lnSpc>
              <a:spcAft>
                <a:spcPts val="6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AZ-305: Design Infrastructure Solutions   (30-35%)</a:t>
            </a:r>
          </a:p>
          <a:p>
            <a:pPr marL="0" marR="0">
              <a:lnSpc>
                <a:spcPct val="107000"/>
              </a:lnSpc>
              <a:spcBef>
                <a:spcPts val="0"/>
              </a:spcBef>
              <a:spcAft>
                <a:spcPts val="8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Design migrations</a:t>
            </a:r>
          </a:p>
          <a:p>
            <a:pPr marL="176213" marR="0" lvl="0" indent="-176213">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Evaluate a migration solution that leverages the Microsoft Cloud Adoption Framework for Azure</a:t>
            </a:r>
          </a:p>
          <a:p>
            <a:pPr marL="176213" marR="0" lvl="0" indent="-176213">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Evaluate on-premises servers, data, and applications for migration</a:t>
            </a:r>
          </a:p>
          <a:p>
            <a:pPr marL="176213" marR="0" lvl="0" indent="-176213">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solution for migrating workloads to infrastructure as a service (IaaS) and platform as a service (PaaS)</a:t>
            </a:r>
          </a:p>
          <a:p>
            <a:pPr marL="176213" marR="0" lvl="0" indent="-176213">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solution for migrating databases</a:t>
            </a:r>
          </a:p>
          <a:p>
            <a:pPr marL="176213" marR="0" lvl="0" indent="-176213">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solution for migrating unstructured data</a:t>
            </a: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EF64C3-20CE-4915-8478-864EDA470923}"/>
              </a:ext>
            </a:extLst>
          </p:cNvPr>
          <p:cNvSpPr>
            <a:spLocks noGrp="1"/>
          </p:cNvSpPr>
          <p:nvPr>
            <p:ph type="title"/>
          </p:nvPr>
        </p:nvSpPr>
        <p:spPr/>
        <p:txBody>
          <a:bodyPr/>
          <a:lstStyle/>
          <a:p>
            <a:r>
              <a:rPr lang="en-US" dirty="0"/>
              <a:t>Evaluate migration with the Cloud Adoption Framework</a:t>
            </a:r>
          </a:p>
        </p:txBody>
      </p:sp>
    </p:spTree>
    <p:extLst>
      <p:ext uri="{BB962C8B-B14F-4D97-AF65-F5344CB8AC3E}">
        <p14:creationId xmlns:p14="http://schemas.microsoft.com/office/powerpoint/2010/main" val="108750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0621-45C5-446B-90F9-27A87E219E76}"/>
              </a:ext>
            </a:extLst>
          </p:cNvPr>
          <p:cNvSpPr>
            <a:spLocks noGrp="1"/>
          </p:cNvSpPr>
          <p:nvPr>
            <p:ph type="title"/>
          </p:nvPr>
        </p:nvSpPr>
        <p:spPr/>
        <p:txBody>
          <a:bodyPr/>
          <a:lstStyle/>
          <a:p>
            <a:r>
              <a:rPr lang="en-US" sz="3100" dirty="0">
                <a:solidFill>
                  <a:schemeClr val="tx1"/>
                </a:solidFill>
              </a:rPr>
              <a:t>Review the Cloud Adoption Framework </a:t>
            </a:r>
          </a:p>
        </p:txBody>
      </p:sp>
      <p:sp>
        <p:nvSpPr>
          <p:cNvPr id="16" name="Rectangle: Rounded Corners 15">
            <a:extLst>
              <a:ext uri="{FF2B5EF4-FFF2-40B4-BE49-F238E27FC236}">
                <a16:creationId xmlns:a16="http://schemas.microsoft.com/office/drawing/2014/main" id="{0FE30B8F-B243-4065-B804-ED1EB622C9A9}"/>
              </a:ext>
              <a:ext uri="{C183D7F6-B498-43B3-948B-1728B52AA6E4}">
                <adec:decorative xmlns:adec="http://schemas.microsoft.com/office/drawing/2017/decorative" val="1"/>
              </a:ext>
            </a:extLst>
          </p:cNvPr>
          <p:cNvSpPr/>
          <p:nvPr/>
        </p:nvSpPr>
        <p:spPr>
          <a:xfrm>
            <a:off x="3296744" y="1236910"/>
            <a:ext cx="8161518" cy="2808919"/>
          </a:xfrm>
          <a:prstGeom prst="roundRect">
            <a:avLst>
              <a:gd name="adj" fmla="val 2546"/>
            </a:avLst>
          </a:prstGeom>
          <a:noFill/>
          <a:ln w="25400" cap="flat" cmpd="sng" algn="ctr">
            <a:solidFill>
              <a:srgbClr val="243A5E"/>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7" name="Group 6" descr="Define, plan, ready, adopt, govern, and migrate. ">
            <a:extLst>
              <a:ext uri="{FF2B5EF4-FFF2-40B4-BE49-F238E27FC236}">
                <a16:creationId xmlns:a16="http://schemas.microsoft.com/office/drawing/2014/main" id="{D17A10B4-49A3-4FF3-B281-94811FCBB35E}"/>
              </a:ext>
            </a:extLst>
          </p:cNvPr>
          <p:cNvGrpSpPr/>
          <p:nvPr/>
        </p:nvGrpSpPr>
        <p:grpSpPr>
          <a:xfrm>
            <a:off x="707340" y="1408807"/>
            <a:ext cx="10750922" cy="4499996"/>
            <a:chOff x="707340" y="1408807"/>
            <a:chExt cx="10750922" cy="4499996"/>
          </a:xfrm>
        </p:grpSpPr>
        <p:cxnSp>
          <p:nvCxnSpPr>
            <p:cNvPr id="9" name="Straight Arrow Connector 8">
              <a:extLst>
                <a:ext uri="{FF2B5EF4-FFF2-40B4-BE49-F238E27FC236}">
                  <a16:creationId xmlns:a16="http://schemas.microsoft.com/office/drawing/2014/main" id="{04F5D760-34BC-495C-A640-28D23B1E8514}"/>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noFill/>
            <a:ln w="22225" cap="flat" cmpd="sng" algn="ctr">
              <a:solidFill>
                <a:srgbClr val="243A5E"/>
              </a:solidFill>
              <a:prstDash val="solid"/>
              <a:headEnd type="arrow" w="med" len="sm"/>
              <a:tailEnd type="arrow" w="med" len="sm"/>
            </a:ln>
            <a:effectLst/>
          </p:spPr>
        </p:cxnSp>
        <p:sp>
          <p:nvSpPr>
            <p:cNvPr id="10" name="Rectangle: Rounded Corners 9">
              <a:extLst>
                <a:ext uri="{FF2B5EF4-FFF2-40B4-BE49-F238E27FC236}">
                  <a16:creationId xmlns:a16="http://schemas.microsoft.com/office/drawing/2014/main" id="{CD92BBEB-7217-479A-8767-09909FFF47E1}"/>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01E6F0DC-DAA9-4878-8AF6-F233AA18FD0D}"/>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0B7EC472-983A-4223-B2DB-D15B1C20C083}"/>
                </a:ext>
              </a:extLst>
            </p:cNvPr>
            <p:cNvSpPr txBox="1"/>
            <p:nvPr/>
          </p:nvSpPr>
          <p:spPr>
            <a:xfrm>
              <a:off x="6336998" y="2014253"/>
              <a:ext cx="20894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dirty="0">
                  <a:solidFill>
                    <a:srgbClr val="243A5E"/>
                  </a:solidFill>
                  <a:latin typeface="Segoe UI Semibold" panose="020B0702040204020203" pitchFamily="34" charset="0"/>
                  <a:ea typeface="+mn-lt"/>
                  <a:cs typeface="Segoe UI Semibold" panose="020B0702040204020203" pitchFamily="34" charset="0"/>
                </a:rPr>
                <a:t>Ready</a:t>
              </a:r>
            </a:p>
            <a:p>
              <a:pPr algn="ctr" defTabSz="914400">
                <a:defRPr/>
              </a:pPr>
              <a:endParaRPr lang="en-US" sz="1600" b="1" dirty="0">
                <a:solidFill>
                  <a:srgbClr val="243A5E"/>
                </a:solidFill>
                <a:latin typeface="Segoe UI Semibold" panose="020B0702040204020203" pitchFamily="34" charset="0"/>
                <a:ea typeface="+mn-lt"/>
                <a:cs typeface="Segoe UI Semibold" panose="020B0702040204020203" pitchFamily="34" charset="0"/>
              </a:endParaRP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Azure readiness guide</a:t>
              </a: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First landing zone</a:t>
              </a: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Expand the blueprint</a:t>
              </a: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Best practice Validation</a:t>
              </a:r>
            </a:p>
          </p:txBody>
        </p:sp>
        <p:sp>
          <p:nvSpPr>
            <p:cNvPr id="14" name="Rectangle: Rounded Corners 13">
              <a:extLst>
                <a:ext uri="{FF2B5EF4-FFF2-40B4-BE49-F238E27FC236}">
                  <a16:creationId xmlns:a16="http://schemas.microsoft.com/office/drawing/2014/main" id="{453BEB2F-B21D-423B-8E73-EF80C91F5539}"/>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626C75A2-FC7E-4C8D-B717-A0C59FEE4CB2}"/>
                </a:ext>
              </a:extLst>
            </p:cNvPr>
            <p:cNvSpPr txBox="1"/>
            <p:nvPr/>
          </p:nvSpPr>
          <p:spPr>
            <a:xfrm>
              <a:off x="3462298" y="2014253"/>
              <a:ext cx="234739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dirty="0">
                  <a:solidFill>
                    <a:srgbClr val="243A5E"/>
                  </a:solidFill>
                  <a:latin typeface="Segoe UI Semibold" panose="020B0702040204020203" pitchFamily="34" charset="0"/>
                  <a:ea typeface="+mn-lt"/>
                  <a:cs typeface="Segoe UI Semibold" panose="020B0702040204020203" pitchFamily="34" charset="0"/>
                </a:rPr>
                <a:t>Plan</a:t>
              </a:r>
            </a:p>
            <a:p>
              <a:pPr algn="ctr" defTabSz="914400">
                <a:defRPr/>
              </a:pPr>
              <a:endParaRPr lang="en-US" sz="1400" b="1" dirty="0">
                <a:solidFill>
                  <a:srgbClr val="243A5E"/>
                </a:solidFill>
                <a:latin typeface="Segoe UI Semibold" panose="020B0702040204020203" pitchFamily="34" charset="0"/>
                <a:ea typeface="+mn-lt"/>
                <a:cs typeface="Segoe UI Semibold" panose="020B0702040204020203" pitchFamily="34" charset="0"/>
              </a:endParaRP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Digital estate</a:t>
              </a: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Initial organization alignment</a:t>
              </a: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Skills readiness plan</a:t>
              </a: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Cloud adoption plan</a:t>
              </a:r>
            </a:p>
          </p:txBody>
        </p:sp>
        <p:sp>
          <p:nvSpPr>
            <p:cNvPr id="17" name="Rectangle 16">
              <a:extLst>
                <a:ext uri="{FF2B5EF4-FFF2-40B4-BE49-F238E27FC236}">
                  <a16:creationId xmlns:a16="http://schemas.microsoft.com/office/drawing/2014/main" id="{3B075E2D-E867-448F-BEF0-A576D1ACE2BF}"/>
                </a:ext>
              </a:extLst>
            </p:cNvPr>
            <p:cNvSpPr/>
            <p:nvPr/>
          </p:nvSpPr>
          <p:spPr>
            <a:xfrm>
              <a:off x="8912790" y="1824615"/>
              <a:ext cx="2355005" cy="338554"/>
            </a:xfrm>
            <a:prstGeom prst="rect">
              <a:avLst/>
            </a:prstGeom>
          </p:spPr>
          <p:txBody>
            <a:bodyPr wrap="square" anchor="t">
              <a:spAutoFit/>
            </a:bodyPr>
            <a:lstStyle/>
            <a:p>
              <a:pPr algn="ctr" defTabSz="914400">
                <a:defRPr/>
              </a:pPr>
              <a:r>
                <a:rPr lang="en-US" sz="1600" b="1" dirty="0">
                  <a:solidFill>
                    <a:srgbClr val="243A5E"/>
                  </a:solidFill>
                  <a:latin typeface="Segoe UI Semibold" panose="020B0702040204020203" pitchFamily="34" charset="0"/>
                  <a:ea typeface="+mn-lt"/>
                  <a:cs typeface="Segoe UI Semibold" panose="020B0702040204020203" pitchFamily="34" charset="0"/>
                </a:rPr>
                <a:t>Adopt</a:t>
              </a:r>
            </a:p>
          </p:txBody>
        </p:sp>
        <p:sp>
          <p:nvSpPr>
            <p:cNvPr id="18" name="check 3">
              <a:extLst>
                <a:ext uri="{FF2B5EF4-FFF2-40B4-BE49-F238E27FC236}">
                  <a16:creationId xmlns:a16="http://schemas.microsoft.com/office/drawing/2014/main" id="{D4006038-A6A1-4202-9225-A8A9DDB4466F}"/>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9" name="BulletedList_E8FD">
              <a:extLst>
                <a:ext uri="{FF2B5EF4-FFF2-40B4-BE49-F238E27FC236}">
                  <a16:creationId xmlns:a16="http://schemas.microsoft.com/office/drawing/2014/main" id="{A7F2950E-0A29-4FC0-8AB2-754A69CC1D57}"/>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20" name="arrow_3">
              <a:extLst>
                <a:ext uri="{FF2B5EF4-FFF2-40B4-BE49-F238E27FC236}">
                  <a16:creationId xmlns:a16="http://schemas.microsoft.com/office/drawing/2014/main" id="{9052DF25-402C-47BB-8E64-78A94343DCEB}"/>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rgbClr val="243A5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21" name="Rectangle: Rounded Corners 20">
              <a:extLst>
                <a:ext uri="{FF2B5EF4-FFF2-40B4-BE49-F238E27FC236}">
                  <a16:creationId xmlns:a16="http://schemas.microsoft.com/office/drawing/2014/main" id="{094C4787-4B51-4118-99BD-9EE98800455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6D627CE2-33EE-4691-B67D-FDF8AC4DC563}"/>
                </a:ext>
              </a:extLst>
            </p:cNvPr>
            <p:cNvSpPr txBox="1"/>
            <p:nvPr/>
          </p:nvSpPr>
          <p:spPr>
            <a:xfrm>
              <a:off x="738334" y="2014253"/>
              <a:ext cx="221191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243A5E"/>
                  </a:solidFill>
                  <a:effectLst/>
                  <a:uLnTx/>
                  <a:uFillTx/>
                  <a:latin typeface="Segoe UI Semibold"/>
                  <a:ea typeface="+mn-lt"/>
                  <a:cs typeface="Segoe UI Semibold"/>
                </a:rPr>
                <a:t>Define Strategy</a:t>
              </a:r>
              <a:endParaRPr kumimoji="0" lang="en-US" sz="1600" b="1" i="0" u="none" strike="noStrike" kern="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lumMod val="50000"/>
                    </a:srgbClr>
                  </a:solidFill>
                  <a:effectLst/>
                  <a:uLnTx/>
                  <a:uFillTx/>
                  <a:ea typeface="+mn-lt"/>
                  <a:cs typeface="Calibri" panose="020F0502020204030204"/>
                </a:rPr>
                <a:t>Understand motivations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lumMod val="50000"/>
                    </a:srgbClr>
                  </a:solidFill>
                  <a:effectLst/>
                  <a:uLnTx/>
                  <a:uFillTx/>
                  <a:ea typeface="+mn-lt"/>
                  <a:cs typeface="Calibri" panose="020F0502020204030204"/>
                </a:rPr>
                <a:t>Business outcomes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lumMod val="50000"/>
                    </a:srgbClr>
                  </a:solidFill>
                  <a:effectLst/>
                  <a:uLnTx/>
                  <a:uFillTx/>
                  <a:ea typeface="+mn-lt"/>
                  <a:cs typeface="Calibri" panose="020F0502020204030204"/>
                </a:rPr>
                <a:t>Business justification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lumMod val="50000"/>
                    </a:srgbClr>
                  </a:solidFill>
                  <a:effectLst/>
                  <a:uLnTx/>
                  <a:uFillTx/>
                  <a:ea typeface="+mn-lt"/>
                  <a:cs typeface="Calibri" panose="020F0502020204030204"/>
                </a:rPr>
                <a:t>Prioritize project</a:t>
              </a:r>
              <a:endParaRPr kumimoji="0" lang="en-US" sz="1200" b="0" i="0" u="none" strike="noStrike" kern="0" cap="none" spc="0" normalizeH="0" baseline="0" noProof="0" dirty="0">
                <a:ln>
                  <a:noFill/>
                </a:ln>
                <a:solidFill>
                  <a:srgbClr val="000000"/>
                </a:solidFill>
                <a:effectLst/>
                <a:uLnTx/>
                <a:uFillTx/>
              </a:endParaRPr>
            </a:p>
          </p:txBody>
        </p:sp>
        <p:sp>
          <p:nvSpPr>
            <p:cNvPr id="23" name="plan">
              <a:extLst>
                <a:ext uri="{FF2B5EF4-FFF2-40B4-BE49-F238E27FC236}">
                  <a16:creationId xmlns:a16="http://schemas.microsoft.com/office/drawing/2014/main" id="{9325B829-7C44-4998-B7D7-D0245D077D78}"/>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rgbClr val="243A5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24" name="Rectangle: Rounded Corners 23">
              <a:extLst>
                <a:ext uri="{FF2B5EF4-FFF2-40B4-BE49-F238E27FC236}">
                  <a16:creationId xmlns:a16="http://schemas.microsoft.com/office/drawing/2014/main" id="{742C3197-E54B-4208-9E35-3DD39A38F9F3}"/>
                </a:ext>
                <a:ext uri="{C183D7F6-B498-43B3-948B-1728B52AA6E4}">
                  <adec:decorative xmlns:adec="http://schemas.microsoft.com/office/drawing/2017/decorative" val="1"/>
                </a:ext>
              </a:extLst>
            </p:cNvPr>
            <p:cNvSpPr/>
            <p:nvPr/>
          </p:nvSpPr>
          <p:spPr>
            <a:xfrm>
              <a:off x="4869461" y="4231488"/>
              <a:ext cx="5016084" cy="1677315"/>
            </a:xfrm>
            <a:prstGeom prst="roundRect">
              <a:avLst>
                <a:gd name="adj" fmla="val 2546"/>
              </a:avLst>
            </a:prstGeom>
            <a:solidFill>
              <a:srgbClr val="FFFFFF"/>
            </a:solidFill>
            <a:ln w="25400" cap="flat" cmpd="sng" algn="ctr">
              <a:solidFill>
                <a:srgbClr val="243A5E"/>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4E876A41-769C-4A62-929B-E677AE3ED18B}"/>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49806DE2-8E40-43C6-ABA8-4A9AE9F3DA0B}"/>
                </a:ext>
              </a:extLst>
            </p:cNvPr>
            <p:cNvSpPr txBox="1"/>
            <p:nvPr/>
          </p:nvSpPr>
          <p:spPr>
            <a:xfrm>
              <a:off x="7464181" y="4974887"/>
              <a:ext cx="2267222" cy="795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dirty="0">
                  <a:solidFill>
                    <a:srgbClr val="243A5E"/>
                  </a:solidFill>
                  <a:latin typeface="Segoe UI Semibold" panose="020B0702040204020203" pitchFamily="34" charset="0"/>
                  <a:ea typeface="+mn-lt"/>
                  <a:cs typeface="Segoe UI Semibold" panose="020B0702040204020203" pitchFamily="34" charset="0"/>
                </a:rPr>
                <a:t>Manage</a:t>
              </a:r>
            </a:p>
            <a:p>
              <a:pPr algn="ctr">
                <a:lnSpc>
                  <a:spcPct val="90000"/>
                </a:lnSpc>
                <a:defRPr/>
              </a:pPr>
              <a:r>
                <a:rPr lang="en-US" sz="1100" dirty="0">
                  <a:solidFill>
                    <a:srgbClr val="000000"/>
                  </a:solidFill>
                  <a:ea typeface="+mn-lt"/>
                  <a:cs typeface="Segoe UI" panose="020B0502040204020203" pitchFamily="34" charset="0"/>
                </a:rPr>
                <a:t>Business commitments</a:t>
              </a:r>
            </a:p>
            <a:p>
              <a:pPr algn="ctr">
                <a:lnSpc>
                  <a:spcPct val="90000"/>
                </a:lnSpc>
                <a:defRPr/>
              </a:pPr>
              <a:r>
                <a:rPr lang="en-US" sz="1100" dirty="0">
                  <a:solidFill>
                    <a:srgbClr val="000000"/>
                  </a:solidFill>
                  <a:ea typeface="+mn-lt"/>
                  <a:cs typeface="Segoe UI" panose="020B0502040204020203" pitchFamily="34" charset="0"/>
                </a:rPr>
                <a:t>operations baseline •</a:t>
              </a:r>
              <a:br>
                <a:rPr lang="en-US" sz="1100" dirty="0">
                  <a:solidFill>
                    <a:srgbClr val="000000"/>
                  </a:solidFill>
                  <a:ea typeface="+mn-lt"/>
                  <a:cs typeface="Segoe UI" panose="020B0502040204020203" pitchFamily="34" charset="0"/>
                </a:rPr>
              </a:br>
              <a:r>
                <a:rPr lang="en-US" sz="1100" dirty="0">
                  <a:solidFill>
                    <a:srgbClr val="000000"/>
                  </a:solidFill>
                  <a:ea typeface="+mn-lt"/>
                  <a:cs typeface="Segoe UI" panose="020B0502040204020203" pitchFamily="34" charset="0"/>
                </a:rPr>
                <a:t>Ops maturity</a:t>
              </a:r>
            </a:p>
          </p:txBody>
        </p:sp>
        <p:sp>
          <p:nvSpPr>
            <p:cNvPr id="27" name="Trackers_EADF_bidi">
              <a:extLst>
                <a:ext uri="{FF2B5EF4-FFF2-40B4-BE49-F238E27FC236}">
                  <a16:creationId xmlns:a16="http://schemas.microsoft.com/office/drawing/2014/main" id="{C3D89622-D295-41D6-A4EE-9018C8B94845}"/>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28" name="Rectangle: Rounded Corners 27">
              <a:extLst>
                <a:ext uri="{FF2B5EF4-FFF2-40B4-BE49-F238E27FC236}">
                  <a16:creationId xmlns:a16="http://schemas.microsoft.com/office/drawing/2014/main" id="{9FF7E73B-EBA9-4F62-B1A0-16609D96D1D7}"/>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29444E99-C622-438C-98F3-D1C01C869B84}"/>
                </a:ext>
              </a:extLst>
            </p:cNvPr>
            <p:cNvSpPr txBox="1"/>
            <p:nvPr/>
          </p:nvSpPr>
          <p:spPr>
            <a:xfrm>
              <a:off x="5130804" y="4974887"/>
              <a:ext cx="2052818" cy="770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lnSpc>
                  <a:spcPct val="90000"/>
                </a:lnSpc>
                <a:defRPr/>
              </a:pPr>
              <a:r>
                <a:rPr lang="en-US" sz="1600" b="1" dirty="0">
                  <a:solidFill>
                    <a:srgbClr val="243A5E"/>
                  </a:solidFill>
                  <a:latin typeface="Segoe UI Semibold" panose="020B0702040204020203" pitchFamily="34" charset="0"/>
                  <a:ea typeface="+mn-lt"/>
                  <a:cs typeface="Segoe UI Semibold" panose="020B0702040204020203" pitchFamily="34" charset="0"/>
                </a:rPr>
                <a:t>Govern</a:t>
              </a:r>
            </a:p>
            <a:p>
              <a:pPr algn="ctr">
                <a:lnSpc>
                  <a:spcPct val="90000"/>
                </a:lnSpc>
                <a:defRPr/>
              </a:pPr>
              <a:r>
                <a:rPr lang="en-US" sz="1100" dirty="0">
                  <a:solidFill>
                    <a:srgbClr val="000000"/>
                  </a:solidFill>
                  <a:ea typeface="+mn-lt"/>
                  <a:cs typeface="Segoe UI" panose="020B0502040204020203" pitchFamily="34" charset="0"/>
                </a:rPr>
                <a:t>Methodology • Benchmark</a:t>
              </a:r>
            </a:p>
            <a:p>
              <a:pPr algn="ctr">
                <a:lnSpc>
                  <a:spcPct val="90000"/>
                </a:lnSpc>
                <a:defRPr/>
              </a:pPr>
              <a:r>
                <a:rPr lang="en-US" sz="1100" dirty="0">
                  <a:solidFill>
                    <a:srgbClr val="000000"/>
                  </a:solidFill>
                  <a:ea typeface="+mn-lt"/>
                  <a:cs typeface="Segoe UI" panose="020B0502040204020203" pitchFamily="34" charset="0"/>
                </a:rPr>
                <a:t>initial best practice • Governance maturity</a:t>
              </a:r>
            </a:p>
          </p:txBody>
        </p:sp>
        <p:sp>
          <p:nvSpPr>
            <p:cNvPr id="30" name="Org_ECA6">
              <a:extLst>
                <a:ext uri="{FF2B5EF4-FFF2-40B4-BE49-F238E27FC236}">
                  <a16:creationId xmlns:a16="http://schemas.microsoft.com/office/drawing/2014/main" id="{CD9805DF-1FFC-4175-899B-9A33A494EB42}"/>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31" name="TextBox 30">
              <a:extLst>
                <a:ext uri="{FF2B5EF4-FFF2-40B4-BE49-F238E27FC236}">
                  <a16:creationId xmlns:a16="http://schemas.microsoft.com/office/drawing/2014/main" id="{58990A2E-2A20-4CB5-9C04-A42396138D68}"/>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a:defRPr/>
              </a:pPr>
              <a:r>
                <a:rPr lang="en-US" sz="1200" b="1" dirty="0">
                  <a:solidFill>
                    <a:srgbClr val="243A5E"/>
                  </a:solidFill>
                  <a:latin typeface="Segoe UI Semibold" panose="020B0702040204020203" pitchFamily="34" charset="0"/>
                  <a:ea typeface="+mn-lt"/>
                  <a:cs typeface="Segoe UI Semibold" panose="020B0702040204020203" pitchFamily="34" charset="0"/>
                </a:rPr>
                <a:t>Migrate</a:t>
              </a:r>
            </a:p>
            <a:p>
              <a:pPr>
                <a:defRPr/>
              </a:pPr>
              <a:r>
                <a:rPr lang="en-US" sz="1000" dirty="0">
                  <a:solidFill>
                    <a:srgbClr val="000000"/>
                  </a:solidFill>
                  <a:ea typeface="+mn-lt"/>
                  <a:cs typeface="Segoe UI" panose="020B0502040204020203" pitchFamily="34" charset="0"/>
                </a:rPr>
                <a:t>• First workload migration</a:t>
              </a:r>
            </a:p>
            <a:p>
              <a:pPr>
                <a:defRPr/>
              </a:pPr>
              <a:r>
                <a:rPr lang="en-US" sz="1000" dirty="0">
                  <a:solidFill>
                    <a:srgbClr val="000000"/>
                  </a:solidFill>
                  <a:ea typeface="+mn-lt"/>
                  <a:cs typeface="Segoe UI" panose="020B0502040204020203" pitchFamily="34" charset="0"/>
                </a:rPr>
                <a:t>• Expanded scenarios</a:t>
              </a:r>
            </a:p>
            <a:p>
              <a:pPr>
                <a:defRPr/>
              </a:pPr>
              <a:r>
                <a:rPr lang="en-US" sz="1000" dirty="0">
                  <a:solidFill>
                    <a:srgbClr val="000000"/>
                  </a:solidFill>
                  <a:ea typeface="+mn-lt"/>
                  <a:cs typeface="Segoe UI" panose="020B0502040204020203" pitchFamily="34" charset="0"/>
                </a:rPr>
                <a:t>• Best practice validation</a:t>
              </a:r>
            </a:p>
            <a:p>
              <a:pPr>
                <a:defRPr/>
              </a:pPr>
              <a:r>
                <a:rPr lang="en-US" sz="1000" dirty="0">
                  <a:solidFill>
                    <a:srgbClr val="000000"/>
                  </a:solidFill>
                  <a:ea typeface="+mn-lt"/>
                  <a:cs typeface="Segoe UI" panose="020B0502040204020203" pitchFamily="34" charset="0"/>
                </a:rPr>
                <a:t>• Process improvements</a:t>
              </a:r>
            </a:p>
          </p:txBody>
        </p:sp>
        <p:sp>
          <p:nvSpPr>
            <p:cNvPr id="32" name="TextBox 31">
              <a:extLst>
                <a:ext uri="{FF2B5EF4-FFF2-40B4-BE49-F238E27FC236}">
                  <a16:creationId xmlns:a16="http://schemas.microsoft.com/office/drawing/2014/main" id="{338A3192-2AB8-4B33-ABA9-5FFAE72DEB72}"/>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a:defRPr/>
              </a:pPr>
              <a:r>
                <a:rPr lang="en-US" sz="1200" b="1" dirty="0">
                  <a:solidFill>
                    <a:srgbClr val="243A5E"/>
                  </a:solidFill>
                  <a:latin typeface="Segoe UI Semibold" panose="020B0702040204020203" pitchFamily="34" charset="0"/>
                  <a:ea typeface="+mn-lt"/>
                  <a:cs typeface="Segoe UI Semibold" panose="020B0702040204020203" pitchFamily="34" charset="0"/>
                </a:rPr>
                <a:t>Innovate</a:t>
              </a:r>
            </a:p>
            <a:p>
              <a:pPr>
                <a:defRPr/>
              </a:pPr>
              <a:r>
                <a:rPr lang="en-US" sz="1000" dirty="0">
                  <a:solidFill>
                    <a:srgbClr val="000000"/>
                  </a:solidFill>
                  <a:ea typeface="+mn-lt"/>
                  <a:cs typeface="Segoe UI" panose="020B0502040204020203" pitchFamily="34" charset="0"/>
                </a:rPr>
                <a:t>• Innovation guide</a:t>
              </a:r>
            </a:p>
            <a:p>
              <a:pPr>
                <a:defRPr/>
              </a:pPr>
              <a:r>
                <a:rPr lang="en-US" sz="1000" dirty="0">
                  <a:solidFill>
                    <a:srgbClr val="000000"/>
                  </a:solidFill>
                  <a:ea typeface="+mn-lt"/>
                  <a:cs typeface="Segoe UI" panose="020B0502040204020203" pitchFamily="34" charset="0"/>
                </a:rPr>
                <a:t>• Expanded scenarios</a:t>
              </a:r>
            </a:p>
            <a:p>
              <a:pPr>
                <a:defRPr/>
              </a:pPr>
              <a:r>
                <a:rPr lang="en-US" sz="1000" dirty="0">
                  <a:solidFill>
                    <a:srgbClr val="000000"/>
                  </a:solidFill>
                  <a:ea typeface="+mn-lt"/>
                  <a:cs typeface="Segoe UI" panose="020B0502040204020203" pitchFamily="34" charset="0"/>
                </a:rPr>
                <a:t>• Best practice validation</a:t>
              </a:r>
            </a:p>
            <a:p>
              <a:pPr>
                <a:defRPr/>
              </a:pPr>
              <a:r>
                <a:rPr lang="en-US" sz="1000" dirty="0">
                  <a:solidFill>
                    <a:srgbClr val="000000"/>
                  </a:solidFill>
                  <a:ea typeface="+mn-lt"/>
                  <a:cs typeface="Segoe UI" panose="020B0502040204020203" pitchFamily="34" charset="0"/>
                </a:rPr>
                <a:t>• Process improvements</a:t>
              </a:r>
            </a:p>
          </p:txBody>
        </p:sp>
        <p:sp>
          <p:nvSpPr>
            <p:cNvPr id="33" name="arrow_25">
              <a:extLst>
                <a:ext uri="{FF2B5EF4-FFF2-40B4-BE49-F238E27FC236}">
                  <a16:creationId xmlns:a16="http://schemas.microsoft.com/office/drawing/2014/main" id="{4FCFEBA1-8B10-44BA-816C-318D6C0E95DB}"/>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rgbClr val="243A5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sp>
          <p:nvSpPr>
            <p:cNvPr id="34" name="circle_2">
              <a:extLst>
                <a:ext uri="{FF2B5EF4-FFF2-40B4-BE49-F238E27FC236}">
                  <a16:creationId xmlns:a16="http://schemas.microsoft.com/office/drawing/2014/main" id="{D34F927A-DB78-4325-9A94-8EE68DF3BDAE}"/>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rgbClr val="243A5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cxnSp>
          <p:nvCxnSpPr>
            <p:cNvPr id="35" name="Straight Arrow Connector 34" descr="Right facing arrow">
              <a:extLst>
                <a:ext uri="{FF2B5EF4-FFF2-40B4-BE49-F238E27FC236}">
                  <a16:creationId xmlns:a16="http://schemas.microsoft.com/office/drawing/2014/main" id="{BCA5DFB3-0C94-4A62-97FF-FEEF624F18A1}"/>
                </a:ext>
              </a:extLst>
            </p:cNvPr>
            <p:cNvCxnSpPr>
              <a:cxnSpLocks/>
              <a:endCxn id="14" idx="1"/>
            </p:cNvCxnSpPr>
            <p:nvPr/>
          </p:nvCxnSpPr>
          <p:spPr>
            <a:xfrm>
              <a:off x="2995613" y="2641369"/>
              <a:ext cx="475985" cy="0"/>
            </a:xfrm>
            <a:prstGeom prst="straightConnector1">
              <a:avLst/>
            </a:prstGeom>
            <a:noFill/>
            <a:ln w="25400" cap="flat" cmpd="sng" algn="ctr">
              <a:solidFill>
                <a:srgbClr val="0078D4"/>
              </a:solidFill>
              <a:prstDash val="solid"/>
              <a:headEnd type="none" w="med" len="sm"/>
              <a:tailEnd type="arrow" w="med" len="sm"/>
            </a:ln>
            <a:effectLst/>
          </p:spPr>
        </p:cxnSp>
        <p:cxnSp>
          <p:nvCxnSpPr>
            <p:cNvPr id="36" name="Straight Arrow Connector 35" descr="Right facing arrow">
              <a:extLst>
                <a:ext uri="{FF2B5EF4-FFF2-40B4-BE49-F238E27FC236}">
                  <a16:creationId xmlns:a16="http://schemas.microsoft.com/office/drawing/2014/main" id="{BB768B92-8ED7-46E9-B527-1A22BC8985A2}"/>
                </a:ext>
              </a:extLst>
            </p:cNvPr>
            <p:cNvCxnSpPr>
              <a:cxnSpLocks/>
              <a:endCxn id="12" idx="1"/>
            </p:cNvCxnSpPr>
            <p:nvPr/>
          </p:nvCxnSpPr>
          <p:spPr>
            <a:xfrm>
              <a:off x="5751513" y="2641369"/>
              <a:ext cx="462615" cy="0"/>
            </a:xfrm>
            <a:prstGeom prst="straightConnector1">
              <a:avLst/>
            </a:prstGeom>
            <a:noFill/>
            <a:ln w="25400" cap="flat" cmpd="sng" algn="ctr">
              <a:solidFill>
                <a:srgbClr val="0078D4"/>
              </a:solidFill>
              <a:prstDash val="solid"/>
              <a:headEnd type="none" w="med" len="sm"/>
              <a:tailEnd type="arrow" w="med" len="sm"/>
            </a:ln>
            <a:effectLst/>
          </p:spPr>
        </p:cxnSp>
        <p:cxnSp>
          <p:nvCxnSpPr>
            <p:cNvPr id="37" name="Straight Arrow Connector 36" descr="Right facing arrow">
              <a:extLst>
                <a:ext uri="{FF2B5EF4-FFF2-40B4-BE49-F238E27FC236}">
                  <a16:creationId xmlns:a16="http://schemas.microsoft.com/office/drawing/2014/main" id="{86A4E3E1-E05F-469B-8A65-F33EE1F45E78}"/>
                </a:ext>
              </a:extLst>
            </p:cNvPr>
            <p:cNvCxnSpPr>
              <a:cxnSpLocks/>
            </p:cNvCxnSpPr>
            <p:nvPr/>
          </p:nvCxnSpPr>
          <p:spPr>
            <a:xfrm flipV="1">
              <a:off x="8495355" y="2421893"/>
              <a:ext cx="435737" cy="158274"/>
            </a:xfrm>
            <a:prstGeom prst="straightConnector1">
              <a:avLst/>
            </a:prstGeom>
            <a:noFill/>
            <a:ln w="25400" cap="flat" cmpd="sng" algn="ctr">
              <a:solidFill>
                <a:srgbClr val="0078D4"/>
              </a:solidFill>
              <a:prstDash val="solid"/>
              <a:headEnd type="none" w="med" len="sm"/>
              <a:tailEnd type="arrow" w="med" len="sm"/>
            </a:ln>
            <a:effectLst/>
          </p:spPr>
        </p:cxnSp>
        <p:cxnSp>
          <p:nvCxnSpPr>
            <p:cNvPr id="38" name="Straight Arrow Connector 37" descr="Right facing arrow">
              <a:extLst>
                <a:ext uri="{FF2B5EF4-FFF2-40B4-BE49-F238E27FC236}">
                  <a16:creationId xmlns:a16="http://schemas.microsoft.com/office/drawing/2014/main" id="{60377E5F-C7D2-46AA-A79B-8F1E171DBAC9}"/>
                </a:ext>
              </a:extLst>
            </p:cNvPr>
            <p:cNvCxnSpPr>
              <a:cxnSpLocks/>
            </p:cNvCxnSpPr>
            <p:nvPr/>
          </p:nvCxnSpPr>
          <p:spPr>
            <a:xfrm>
              <a:off x="8489950" y="2685819"/>
              <a:ext cx="396770" cy="316007"/>
            </a:xfrm>
            <a:prstGeom prst="straightConnector1">
              <a:avLst/>
            </a:prstGeom>
            <a:noFill/>
            <a:ln w="25400" cap="flat" cmpd="sng" algn="ctr">
              <a:solidFill>
                <a:srgbClr val="0078D4"/>
              </a:solidFill>
              <a:prstDash val="solid"/>
              <a:headEnd type="none" w="med" len="sm"/>
              <a:tailEnd type="arrow" w="med" len="sm"/>
            </a:ln>
            <a:effectLst/>
          </p:spPr>
        </p:cxn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2C48FE22-2F4B-41DF-9E00-B6B3EDDB2505}"/>
                    </a:ext>
                  </a:extLst>
                </p14:cNvPr>
                <p14:cNvContentPartPr/>
                <p14:nvPr/>
              </p14:nvContentPartPr>
              <p14:xfrm>
                <a:off x="2012896" y="1719246"/>
                <a:ext cx="9524" cy="28575"/>
              </p14:xfrm>
            </p:contentPart>
          </mc:Choice>
          <mc:Fallback xmlns="">
            <p:pic>
              <p:nvPicPr>
                <p:cNvPr id="39" name="Ink 38">
                  <a:extLst>
                    <a:ext uri="{FF2B5EF4-FFF2-40B4-BE49-F238E27FC236}">
                      <a16:creationId xmlns:a16="http://schemas.microsoft.com/office/drawing/2014/main" id="{2C48FE22-2F4B-41DF-9E00-B6B3EDDB2505}"/>
                    </a:ext>
                  </a:extLst>
                </p:cNvPr>
                <p:cNvPicPr/>
                <p:nvPr/>
              </p:nvPicPr>
              <p:blipFill>
                <a:blip r:embed="rId5"/>
                <a:stretch>
                  <a:fillRect/>
                </a:stretch>
              </p:blipFill>
              <p:spPr>
                <a:xfrm>
                  <a:off x="2000991" y="1703371"/>
                  <a:ext cx="33096" cy="60008"/>
                </a:xfrm>
                <a:prstGeom prst="rect">
                  <a:avLst/>
                </a:prstGeom>
              </p:spPr>
            </p:pic>
          </mc:Fallback>
        </mc:AlternateContent>
      </p:grpSp>
    </p:spTree>
    <p:extLst>
      <p:ext uri="{BB962C8B-B14F-4D97-AF65-F5344CB8AC3E}">
        <p14:creationId xmlns:p14="http://schemas.microsoft.com/office/powerpoint/2010/main" val="7437347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F45-9BA0-43DC-A797-0265D9D7AD1E}"/>
              </a:ext>
            </a:extLst>
          </p:cNvPr>
          <p:cNvSpPr>
            <a:spLocks noGrp="1"/>
          </p:cNvSpPr>
          <p:nvPr>
            <p:ph type="title"/>
          </p:nvPr>
        </p:nvSpPr>
        <p:spPr/>
        <p:txBody>
          <a:bodyPr/>
          <a:lstStyle/>
          <a:p>
            <a:r>
              <a:rPr lang="en-US" sz="3100" dirty="0">
                <a:solidFill>
                  <a:schemeClr val="tx1"/>
                </a:solidFill>
              </a:rPr>
              <a:t>Focus on migration efforts</a:t>
            </a:r>
          </a:p>
        </p:txBody>
      </p:sp>
      <p:pic>
        <p:nvPicPr>
          <p:cNvPr id="4" name="Picture 3" descr="Plan, ready, and adopt in migration waves or releases. ">
            <a:extLst>
              <a:ext uri="{FF2B5EF4-FFF2-40B4-BE49-F238E27FC236}">
                <a16:creationId xmlns:a16="http://schemas.microsoft.com/office/drawing/2014/main" id="{BD4435AE-4F9D-4F31-A303-D0D65F6EF48B}"/>
              </a:ext>
            </a:extLst>
          </p:cNvPr>
          <p:cNvPicPr>
            <a:picLocks noChangeAspect="1"/>
          </p:cNvPicPr>
          <p:nvPr/>
        </p:nvPicPr>
        <p:blipFill>
          <a:blip r:embed="rId3"/>
          <a:stretch>
            <a:fillRect/>
          </a:stretch>
        </p:blipFill>
        <p:spPr>
          <a:xfrm>
            <a:off x="595957" y="1502530"/>
            <a:ext cx="11103879" cy="4427622"/>
          </a:xfrm>
          <a:prstGeom prst="rect">
            <a:avLst/>
          </a:prstGeom>
        </p:spPr>
      </p:pic>
    </p:spTree>
    <p:extLst>
      <p:ext uri="{BB962C8B-B14F-4D97-AF65-F5344CB8AC3E}">
        <p14:creationId xmlns:p14="http://schemas.microsoft.com/office/powerpoint/2010/main" val="15160834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43D721-B82A-49E8-AC07-590829666705}"/>
              </a:ext>
            </a:extLst>
          </p:cNvPr>
          <p:cNvSpPr>
            <a:spLocks noGrp="1"/>
          </p:cNvSpPr>
          <p:nvPr>
            <p:ph type="title"/>
          </p:nvPr>
        </p:nvSpPr>
        <p:spPr/>
        <p:txBody>
          <a:bodyPr/>
          <a:lstStyle/>
          <a:p>
            <a:r>
              <a:rPr lang="en-US" dirty="0"/>
              <a:t>Describe the Azure Migration Framework</a:t>
            </a:r>
          </a:p>
        </p:txBody>
      </p:sp>
    </p:spTree>
    <p:extLst>
      <p:ext uri="{BB962C8B-B14F-4D97-AF65-F5344CB8AC3E}">
        <p14:creationId xmlns:p14="http://schemas.microsoft.com/office/powerpoint/2010/main" val="363014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Determine your migration strategy</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2089" y="1083334"/>
            <a:ext cx="11341268" cy="400110"/>
          </a:xfrm>
        </p:spPr>
        <p:txBody>
          <a:bodyPr/>
          <a:lstStyle/>
          <a:p>
            <a:r>
              <a:rPr lang="en-US" dirty="0"/>
              <a:t>Select a strategy that meets your goals – you may need several strategies</a:t>
            </a:r>
          </a:p>
        </p:txBody>
      </p:sp>
      <p:graphicFrame>
        <p:nvGraphicFramePr>
          <p:cNvPr id="4" name="Table 4">
            <a:extLst>
              <a:ext uri="{FF2B5EF4-FFF2-40B4-BE49-F238E27FC236}">
                <a16:creationId xmlns:a16="http://schemas.microsoft.com/office/drawing/2014/main" id="{EF48A298-25F0-47D0-973F-2323C4514070}"/>
              </a:ext>
            </a:extLst>
          </p:cNvPr>
          <p:cNvGraphicFramePr>
            <a:graphicFrameLocks noGrp="1"/>
          </p:cNvGraphicFramePr>
          <p:nvPr>
            <p:extLst>
              <p:ext uri="{D42A27DB-BD31-4B8C-83A1-F6EECF244321}">
                <p14:modId xmlns:p14="http://schemas.microsoft.com/office/powerpoint/2010/main" val="2054651601"/>
              </p:ext>
            </p:extLst>
          </p:nvPr>
        </p:nvGraphicFramePr>
        <p:xfrm>
          <a:off x="1090246" y="1726174"/>
          <a:ext cx="10465474" cy="4202679"/>
        </p:xfrm>
        <a:graphic>
          <a:graphicData uri="http://schemas.openxmlformats.org/drawingml/2006/table">
            <a:tbl>
              <a:tblPr firstRow="1" bandRow="1">
                <a:tableStyleId>{5C22544A-7EE6-4342-B048-85BDC9FD1C3A}</a:tableStyleId>
              </a:tblPr>
              <a:tblGrid>
                <a:gridCol w="1524840">
                  <a:extLst>
                    <a:ext uri="{9D8B030D-6E8A-4147-A177-3AD203B41FA5}">
                      <a16:colId xmlns:a16="http://schemas.microsoft.com/office/drawing/2014/main" val="1587117892"/>
                    </a:ext>
                  </a:extLst>
                </a:gridCol>
                <a:gridCol w="8940634">
                  <a:extLst>
                    <a:ext uri="{9D8B030D-6E8A-4147-A177-3AD203B41FA5}">
                      <a16:colId xmlns:a16="http://schemas.microsoft.com/office/drawing/2014/main" val="540355312"/>
                    </a:ext>
                  </a:extLst>
                </a:gridCol>
              </a:tblGrid>
              <a:tr h="475085">
                <a:tc>
                  <a:txBody>
                    <a:bodyPr/>
                    <a:lstStyle/>
                    <a:p>
                      <a:pPr algn="ctr"/>
                      <a:r>
                        <a:rPr lang="en-US" sz="2000" dirty="0"/>
                        <a:t>Pattern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t>When to use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849937"/>
                  </a:ext>
                </a:extLst>
              </a:tr>
              <a:tr h="767446">
                <a:tc>
                  <a:txBody>
                    <a:bodyPr/>
                    <a:lstStyle/>
                    <a:p>
                      <a:r>
                        <a:rPr lang="en-US" sz="2000" dirty="0"/>
                        <a:t>Rehost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Move workloads quickly to the cloud</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Don't need immediate changes to app capabilities</a:t>
                      </a:r>
                      <a:endParaRPr 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4147260"/>
                  </a:ext>
                </a:extLst>
              </a:tr>
              <a:tr h="767446">
                <a:tc>
                  <a:txBody>
                    <a:bodyPr/>
                    <a:lstStyle/>
                    <a:p>
                      <a:r>
                        <a:rPr lang="en-US" sz="2000" dirty="0"/>
                        <a:t>Refactor</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Apply Azure DevOps practices or using a container strategy for workloads. </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Consider the portability of your existing code base and available development skills.</a:t>
                      </a:r>
                      <a:endParaRPr 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32104101"/>
                  </a:ext>
                </a:extLst>
              </a:tr>
              <a:tr h="1096351">
                <a:tc>
                  <a:txBody>
                    <a:bodyPr/>
                    <a:lstStyle/>
                    <a:p>
                      <a:r>
                        <a:rPr lang="en-US" sz="2000" dirty="0"/>
                        <a:t>Rearchitect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Use existing application investments, </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Apps need major revisions for new features and to work effectively on a cloud platform.</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5349120"/>
                  </a:ext>
                </a:extLst>
              </a:tr>
              <a:tr h="1096351">
                <a:tc>
                  <a:txBody>
                    <a:bodyPr/>
                    <a:lstStyle/>
                    <a:p>
                      <a:r>
                        <a:rPr lang="en-US" sz="2000" dirty="0"/>
                        <a:t>Rebuild (new)</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Rapid development and existing apps have limited functionality and lifespan. </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Expedite business innovation by using Azure DevOps practices. </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Legacy apps as no code or low apps in the cloud.</a:t>
                      </a:r>
                      <a:endParaRPr 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0101086"/>
                  </a:ext>
                </a:extLst>
              </a:tr>
            </a:tbl>
          </a:graphicData>
        </a:graphic>
      </p:graphicFrame>
      <p:grpSp>
        <p:nvGrpSpPr>
          <p:cNvPr id="2" name="Group 1">
            <a:extLst>
              <a:ext uri="{FF2B5EF4-FFF2-40B4-BE49-F238E27FC236}">
                <a16:creationId xmlns:a16="http://schemas.microsoft.com/office/drawing/2014/main" id="{58E7E6A4-FAA9-4421-B22B-CEB3A5CCCF84}"/>
              </a:ext>
              <a:ext uri="{C183D7F6-B498-43B3-948B-1728B52AA6E4}">
                <adec:decorative xmlns:adec="http://schemas.microsoft.com/office/drawing/2017/decorative" val="1"/>
              </a:ext>
            </a:extLst>
          </p:cNvPr>
          <p:cNvGrpSpPr/>
          <p:nvPr/>
        </p:nvGrpSpPr>
        <p:grpSpPr>
          <a:xfrm>
            <a:off x="418643" y="2141156"/>
            <a:ext cx="727821" cy="3638413"/>
            <a:chOff x="418643" y="2141156"/>
            <a:chExt cx="727821" cy="3638413"/>
          </a:xfrm>
        </p:grpSpPr>
        <p:pic>
          <p:nvPicPr>
            <p:cNvPr id="3076" name="Picture 4" descr="Web design">
              <a:extLst>
                <a:ext uri="{FF2B5EF4-FFF2-40B4-BE49-F238E27FC236}">
                  <a16:creationId xmlns:a16="http://schemas.microsoft.com/office/drawing/2014/main" id="{772DE6FC-0BCF-414E-8C4B-C7CBA7F71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43" y="3080013"/>
              <a:ext cx="7143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laybook">
              <a:extLst>
                <a:ext uri="{FF2B5EF4-FFF2-40B4-BE49-F238E27FC236}">
                  <a16:creationId xmlns:a16="http://schemas.microsoft.com/office/drawing/2014/main" id="{1F0CA4E4-62AD-4B0A-B91D-EF55A2AD4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43" y="4116979"/>
              <a:ext cx="7143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hare">
              <a:extLst>
                <a:ext uri="{FF2B5EF4-FFF2-40B4-BE49-F238E27FC236}">
                  <a16:creationId xmlns:a16="http://schemas.microsoft.com/office/drawing/2014/main" id="{0D89F222-3EE0-4EA4-8842-9081514D98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89" y="2141156"/>
              <a:ext cx="7143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ower">
              <a:extLst>
                <a:ext uri="{FF2B5EF4-FFF2-40B4-BE49-F238E27FC236}">
                  <a16:creationId xmlns:a16="http://schemas.microsoft.com/office/drawing/2014/main" id="{CD293F0F-992F-4DD5-84CC-04BF33DFC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89" y="5255694"/>
              <a:ext cx="714375" cy="5238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79979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764F01-4156-4E8B-91C1-EFE7F57CF82D}"/>
              </a:ext>
            </a:extLst>
          </p:cNvPr>
          <p:cNvSpPr>
            <a:spLocks noGrp="1"/>
          </p:cNvSpPr>
          <p:nvPr>
            <p:ph type="title"/>
          </p:nvPr>
        </p:nvSpPr>
        <p:spPr/>
        <p:txBody>
          <a:bodyPr/>
          <a:lstStyle/>
          <a:p>
            <a:r>
              <a:rPr lang="en-US" dirty="0"/>
              <a:t>Assess your workloads</a:t>
            </a:r>
          </a:p>
        </p:txBody>
      </p:sp>
    </p:spTree>
    <p:extLst>
      <p:ext uri="{BB962C8B-B14F-4D97-AF65-F5344CB8AC3E}">
        <p14:creationId xmlns:p14="http://schemas.microsoft.com/office/powerpoint/2010/main" val="216887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id="{694C3C5A-296C-428D-9931-5E70097D04A6}" vid="{8648951D-6B4C-475F-A412-60A972635B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Template>
  <TotalTime>0</TotalTime>
  <Words>2327</Words>
  <Application>Microsoft Office PowerPoint</Application>
  <PresentationFormat>Widescreen</PresentationFormat>
  <Paragraphs>334</Paragraphs>
  <Slides>29</Slides>
  <Notes>29</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Segoe UI</vt:lpstr>
      <vt:lpstr>Segoe UI Light</vt:lpstr>
      <vt:lpstr>Segoe UI Semibold</vt:lpstr>
      <vt:lpstr>Symbol</vt:lpstr>
      <vt:lpstr>Times New Roman</vt:lpstr>
      <vt:lpstr>Wingdings</vt:lpstr>
      <vt:lpstr>azure</vt:lpstr>
      <vt:lpstr>AZ-305T00A Designing Microsoft Azure Infrastructure Solutions</vt:lpstr>
      <vt:lpstr>Design a migration solution</vt:lpstr>
      <vt:lpstr>Learning Objectives </vt:lpstr>
      <vt:lpstr>Evaluate migration with the Cloud Adoption Framework</vt:lpstr>
      <vt:lpstr>Review the Cloud Adoption Framework </vt:lpstr>
      <vt:lpstr>Focus on migration efforts</vt:lpstr>
      <vt:lpstr>Describe the Azure Migration Framework</vt:lpstr>
      <vt:lpstr>Determine your migration strategy</vt:lpstr>
      <vt:lpstr>Assess your workloads</vt:lpstr>
      <vt:lpstr>Determine what to migrate</vt:lpstr>
      <vt:lpstr>Compare migration tools</vt:lpstr>
      <vt:lpstr>Identify migration tools</vt:lpstr>
      <vt:lpstr>Migrate your databases</vt:lpstr>
      <vt:lpstr>Select a database migration type</vt:lpstr>
      <vt:lpstr>Select an online migration tool</vt:lpstr>
      <vt:lpstr>Consider using Azure File Sync</vt:lpstr>
      <vt:lpstr>Consider the Azure Storage Mover</vt:lpstr>
      <vt:lpstr>Select an offline migration tool</vt:lpstr>
      <vt:lpstr>Consider the Import/Export Service</vt:lpstr>
      <vt:lpstr>Consider the Data Box family of products</vt:lpstr>
      <vt:lpstr>Compare data migration solutions</vt:lpstr>
      <vt:lpstr>Review</vt:lpstr>
      <vt:lpstr>Discussion (activity)</vt:lpstr>
      <vt:lpstr>Learning Recap – Migration solutions</vt:lpstr>
      <vt:lpstr>Instructor resources (hidden)</vt:lpstr>
      <vt:lpstr>Solution idea #1</vt:lpstr>
      <vt:lpstr>Solution idea #2</vt:lpstr>
      <vt:lpstr>End of presentation</vt:lpstr>
      <vt:lpstr>Consider the Storage Migration Service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2025-01-06T17:33:43Z</dcterms:created>
  <dcterms:modified xsi:type="dcterms:W3CDTF">2025-01-13T13:36:11Z</dcterms:modified>
</cp:coreProperties>
</file>